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445" r:id="rId2"/>
    <p:sldId id="446" r:id="rId3"/>
    <p:sldId id="447" r:id="rId4"/>
    <p:sldId id="448" r:id="rId5"/>
    <p:sldId id="256" r:id="rId6"/>
    <p:sldId id="389" r:id="rId7"/>
    <p:sldId id="390" r:id="rId8"/>
    <p:sldId id="391" r:id="rId9"/>
    <p:sldId id="392" r:id="rId10"/>
    <p:sldId id="440"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49" r:id="rId27"/>
    <p:sldId id="409" r:id="rId28"/>
    <p:sldId id="410" r:id="rId29"/>
    <p:sldId id="411" r:id="rId30"/>
    <p:sldId id="412" r:id="rId31"/>
    <p:sldId id="450" r:id="rId32"/>
    <p:sldId id="413" r:id="rId33"/>
    <p:sldId id="414" r:id="rId34"/>
    <p:sldId id="415" r:id="rId35"/>
    <p:sldId id="417" r:id="rId36"/>
    <p:sldId id="442" r:id="rId37"/>
    <p:sldId id="441" r:id="rId38"/>
    <p:sldId id="454" r:id="rId39"/>
    <p:sldId id="453" r:id="rId40"/>
    <p:sldId id="451" r:id="rId41"/>
    <p:sldId id="452" r:id="rId42"/>
    <p:sldId id="444" r:id="rId43"/>
    <p:sldId id="443" r:id="rId44"/>
    <p:sldId id="419" r:id="rId45"/>
    <p:sldId id="420" r:id="rId46"/>
    <p:sldId id="421" r:id="rId47"/>
    <p:sldId id="422"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43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2107" autoAdjust="0"/>
  </p:normalViewPr>
  <p:slideViewPr>
    <p:cSldViewPr snapToGrid="0">
      <p:cViewPr varScale="1">
        <p:scale>
          <a:sx n="75" d="100"/>
          <a:sy n="75" d="100"/>
        </p:scale>
        <p:origin x="1104"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48873-22BC-4CFD-9C73-91B98005C082}" type="doc">
      <dgm:prSet loTypeId="urn:microsoft.com/office/officeart/2005/8/layout/process1" loCatId="process" qsTypeId="urn:microsoft.com/office/officeart/2005/8/quickstyle/simple1" qsCatId="simple" csTypeId="urn:microsoft.com/office/officeart/2005/8/colors/accent2_2" csCatId="accent2" phldr="1"/>
      <dgm:spPr/>
    </dgm:pt>
    <dgm:pt modelId="{A83689F8-332D-4562-9CD3-AD960F7730E8}">
      <dgm:prSet phldrT="[Text]"/>
      <dgm:spPr/>
      <dgm:t>
        <a:bodyPr/>
        <a:lstStyle/>
        <a:p>
          <a:r>
            <a:rPr lang="en-US" dirty="0"/>
            <a:t>Awareness</a:t>
          </a:r>
        </a:p>
      </dgm:t>
    </dgm:pt>
    <dgm:pt modelId="{D8A90A9C-96C7-4722-A088-B458C3F62F8A}" type="parTrans" cxnId="{0BB37D7B-FE7A-43D8-AB6C-0E09C4C6FDED}">
      <dgm:prSet/>
      <dgm:spPr/>
      <dgm:t>
        <a:bodyPr/>
        <a:lstStyle/>
        <a:p>
          <a:endParaRPr lang="en-US"/>
        </a:p>
      </dgm:t>
    </dgm:pt>
    <dgm:pt modelId="{65FEB446-1D49-41AF-AA39-986B1D4615EB}" type="sibTrans" cxnId="{0BB37D7B-FE7A-43D8-AB6C-0E09C4C6FDED}">
      <dgm:prSet/>
      <dgm:spPr/>
      <dgm:t>
        <a:bodyPr/>
        <a:lstStyle/>
        <a:p>
          <a:endParaRPr lang="en-US"/>
        </a:p>
      </dgm:t>
    </dgm:pt>
    <dgm:pt modelId="{16EBB40C-14C4-4197-9320-6C65318795DF}">
      <dgm:prSet phldrT="[Text]"/>
      <dgm:spPr/>
      <dgm:t>
        <a:bodyPr/>
        <a:lstStyle/>
        <a:p>
          <a:r>
            <a:rPr lang="en-US" dirty="0"/>
            <a:t>Consideration </a:t>
          </a:r>
        </a:p>
      </dgm:t>
    </dgm:pt>
    <dgm:pt modelId="{B2B03440-E148-40FA-8EE1-F6F168DF4553}" type="parTrans" cxnId="{058D141E-6466-428B-9030-B0EC587575FB}">
      <dgm:prSet/>
      <dgm:spPr/>
      <dgm:t>
        <a:bodyPr/>
        <a:lstStyle/>
        <a:p>
          <a:endParaRPr lang="en-US"/>
        </a:p>
      </dgm:t>
    </dgm:pt>
    <dgm:pt modelId="{4663AA94-7BB1-4967-AD3A-9E042E308631}" type="sibTrans" cxnId="{058D141E-6466-428B-9030-B0EC587575FB}">
      <dgm:prSet/>
      <dgm:spPr/>
      <dgm:t>
        <a:bodyPr/>
        <a:lstStyle/>
        <a:p>
          <a:endParaRPr lang="en-US"/>
        </a:p>
      </dgm:t>
    </dgm:pt>
    <dgm:pt modelId="{6ABB2FD8-7B9E-4CBB-835F-2C51019F36D2}">
      <dgm:prSet phldrT="[Text]"/>
      <dgm:spPr/>
      <dgm:t>
        <a:bodyPr/>
        <a:lstStyle/>
        <a:p>
          <a:r>
            <a:rPr lang="en-US" dirty="0"/>
            <a:t>Purchase Intention</a:t>
          </a:r>
        </a:p>
      </dgm:t>
    </dgm:pt>
    <dgm:pt modelId="{1A999E7D-366A-41A1-A257-7D981E11CD45}" type="parTrans" cxnId="{F23528FD-B3F7-410B-9683-03F17A256679}">
      <dgm:prSet/>
      <dgm:spPr/>
      <dgm:t>
        <a:bodyPr/>
        <a:lstStyle/>
        <a:p>
          <a:endParaRPr lang="en-US"/>
        </a:p>
      </dgm:t>
    </dgm:pt>
    <dgm:pt modelId="{96AACA55-A98D-48D9-B877-AA54EBA6733F}" type="sibTrans" cxnId="{F23528FD-B3F7-410B-9683-03F17A256679}">
      <dgm:prSet/>
      <dgm:spPr/>
      <dgm:t>
        <a:bodyPr/>
        <a:lstStyle/>
        <a:p>
          <a:endParaRPr lang="en-US"/>
        </a:p>
      </dgm:t>
    </dgm:pt>
    <dgm:pt modelId="{0DEDD5E7-269C-45E8-922A-14B90F48B755}">
      <dgm:prSet phldrT="[Text]"/>
      <dgm:spPr/>
      <dgm:t>
        <a:bodyPr/>
        <a:lstStyle/>
        <a:p>
          <a:r>
            <a:rPr lang="en-US" dirty="0"/>
            <a:t>Purchase</a:t>
          </a:r>
        </a:p>
      </dgm:t>
    </dgm:pt>
    <dgm:pt modelId="{2B2DD633-4C8A-453D-A670-21267C97A55F}" type="parTrans" cxnId="{7AE52955-6BF2-4D62-BC96-CF2DDB5AA96A}">
      <dgm:prSet/>
      <dgm:spPr/>
      <dgm:t>
        <a:bodyPr/>
        <a:lstStyle/>
        <a:p>
          <a:endParaRPr lang="en-US"/>
        </a:p>
      </dgm:t>
    </dgm:pt>
    <dgm:pt modelId="{80DE6F69-E81A-4D27-8CAA-F6CAAD588CAB}" type="sibTrans" cxnId="{7AE52955-6BF2-4D62-BC96-CF2DDB5AA96A}">
      <dgm:prSet/>
      <dgm:spPr/>
      <dgm:t>
        <a:bodyPr/>
        <a:lstStyle/>
        <a:p>
          <a:endParaRPr lang="en-US"/>
        </a:p>
      </dgm:t>
    </dgm:pt>
    <dgm:pt modelId="{54B01283-9B09-4053-B512-E5617ACD21D3}" type="pres">
      <dgm:prSet presAssocID="{DAE48873-22BC-4CFD-9C73-91B98005C082}" presName="Name0" presStyleCnt="0">
        <dgm:presLayoutVars>
          <dgm:dir/>
          <dgm:resizeHandles val="exact"/>
        </dgm:presLayoutVars>
      </dgm:prSet>
      <dgm:spPr/>
    </dgm:pt>
    <dgm:pt modelId="{0689D117-F032-4437-BE4B-209A7055FA78}" type="pres">
      <dgm:prSet presAssocID="{A83689F8-332D-4562-9CD3-AD960F7730E8}" presName="node" presStyleLbl="node1" presStyleIdx="0" presStyleCnt="4">
        <dgm:presLayoutVars>
          <dgm:bulletEnabled val="1"/>
        </dgm:presLayoutVars>
      </dgm:prSet>
      <dgm:spPr/>
    </dgm:pt>
    <dgm:pt modelId="{CF26AD5F-963C-4024-8424-E78A4DA32895}" type="pres">
      <dgm:prSet presAssocID="{65FEB446-1D49-41AF-AA39-986B1D4615EB}" presName="sibTrans" presStyleLbl="sibTrans2D1" presStyleIdx="0" presStyleCnt="3"/>
      <dgm:spPr/>
    </dgm:pt>
    <dgm:pt modelId="{CB9AAC02-3422-4477-89DF-5D7B07D3591B}" type="pres">
      <dgm:prSet presAssocID="{65FEB446-1D49-41AF-AA39-986B1D4615EB}" presName="connectorText" presStyleLbl="sibTrans2D1" presStyleIdx="0" presStyleCnt="3"/>
      <dgm:spPr/>
    </dgm:pt>
    <dgm:pt modelId="{63D30A41-5373-4C2A-8D68-CBE10919C7D9}" type="pres">
      <dgm:prSet presAssocID="{16EBB40C-14C4-4197-9320-6C65318795DF}" presName="node" presStyleLbl="node1" presStyleIdx="1" presStyleCnt="4">
        <dgm:presLayoutVars>
          <dgm:bulletEnabled val="1"/>
        </dgm:presLayoutVars>
      </dgm:prSet>
      <dgm:spPr/>
    </dgm:pt>
    <dgm:pt modelId="{AC39606D-EA7E-47C5-8073-36530DAAF6A6}" type="pres">
      <dgm:prSet presAssocID="{4663AA94-7BB1-4967-AD3A-9E042E308631}" presName="sibTrans" presStyleLbl="sibTrans2D1" presStyleIdx="1" presStyleCnt="3"/>
      <dgm:spPr/>
    </dgm:pt>
    <dgm:pt modelId="{C842080D-D78A-42F0-B129-F8A1164C3CA0}" type="pres">
      <dgm:prSet presAssocID="{4663AA94-7BB1-4967-AD3A-9E042E308631}" presName="connectorText" presStyleLbl="sibTrans2D1" presStyleIdx="1" presStyleCnt="3"/>
      <dgm:spPr/>
    </dgm:pt>
    <dgm:pt modelId="{94C0EF3E-F2E0-4E73-96E4-0BEEA3FEF94D}" type="pres">
      <dgm:prSet presAssocID="{6ABB2FD8-7B9E-4CBB-835F-2C51019F36D2}" presName="node" presStyleLbl="node1" presStyleIdx="2" presStyleCnt="4">
        <dgm:presLayoutVars>
          <dgm:bulletEnabled val="1"/>
        </dgm:presLayoutVars>
      </dgm:prSet>
      <dgm:spPr/>
    </dgm:pt>
    <dgm:pt modelId="{B1777133-43BF-4AF3-980E-C6EF4CD08623}" type="pres">
      <dgm:prSet presAssocID="{96AACA55-A98D-48D9-B877-AA54EBA6733F}" presName="sibTrans" presStyleLbl="sibTrans2D1" presStyleIdx="2" presStyleCnt="3"/>
      <dgm:spPr/>
    </dgm:pt>
    <dgm:pt modelId="{D0666CA4-2677-4AFD-B3E8-7CFB311962F9}" type="pres">
      <dgm:prSet presAssocID="{96AACA55-A98D-48D9-B877-AA54EBA6733F}" presName="connectorText" presStyleLbl="sibTrans2D1" presStyleIdx="2" presStyleCnt="3"/>
      <dgm:spPr/>
    </dgm:pt>
    <dgm:pt modelId="{C1609FFF-DB18-4B12-8A13-3DCC05CDDDFE}" type="pres">
      <dgm:prSet presAssocID="{0DEDD5E7-269C-45E8-922A-14B90F48B755}" presName="node" presStyleLbl="node1" presStyleIdx="3" presStyleCnt="4">
        <dgm:presLayoutVars>
          <dgm:bulletEnabled val="1"/>
        </dgm:presLayoutVars>
      </dgm:prSet>
      <dgm:spPr/>
    </dgm:pt>
  </dgm:ptLst>
  <dgm:cxnLst>
    <dgm:cxn modelId="{59987A14-01F6-4C35-A8AE-70754BF246CE}" type="presOf" srcId="{16EBB40C-14C4-4197-9320-6C65318795DF}" destId="{63D30A41-5373-4C2A-8D68-CBE10919C7D9}" srcOrd="0" destOrd="0" presId="urn:microsoft.com/office/officeart/2005/8/layout/process1"/>
    <dgm:cxn modelId="{058D141E-6466-428B-9030-B0EC587575FB}" srcId="{DAE48873-22BC-4CFD-9C73-91B98005C082}" destId="{16EBB40C-14C4-4197-9320-6C65318795DF}" srcOrd="1" destOrd="0" parTransId="{B2B03440-E148-40FA-8EE1-F6F168DF4553}" sibTransId="{4663AA94-7BB1-4967-AD3A-9E042E308631}"/>
    <dgm:cxn modelId="{79AECE3D-14D5-47AA-811C-1D830E6509F4}" type="presOf" srcId="{65FEB446-1D49-41AF-AA39-986B1D4615EB}" destId="{CB9AAC02-3422-4477-89DF-5D7B07D3591B}" srcOrd="1" destOrd="0" presId="urn:microsoft.com/office/officeart/2005/8/layout/process1"/>
    <dgm:cxn modelId="{6A326E5C-FAE5-4CA7-B444-807C8480E2A7}" type="presOf" srcId="{65FEB446-1D49-41AF-AA39-986B1D4615EB}" destId="{CF26AD5F-963C-4024-8424-E78A4DA32895}" srcOrd="0" destOrd="0" presId="urn:microsoft.com/office/officeart/2005/8/layout/process1"/>
    <dgm:cxn modelId="{027C9A60-BC73-4CFE-BFA9-920E890F1A79}" type="presOf" srcId="{4663AA94-7BB1-4967-AD3A-9E042E308631}" destId="{AC39606D-EA7E-47C5-8073-36530DAAF6A6}" srcOrd="0" destOrd="0" presId="urn:microsoft.com/office/officeart/2005/8/layout/process1"/>
    <dgm:cxn modelId="{DE64DC45-BD7B-4EEF-91BC-0230E47F6A42}" type="presOf" srcId="{DAE48873-22BC-4CFD-9C73-91B98005C082}" destId="{54B01283-9B09-4053-B512-E5617ACD21D3}" srcOrd="0" destOrd="0" presId="urn:microsoft.com/office/officeart/2005/8/layout/process1"/>
    <dgm:cxn modelId="{07402F70-0D45-4CBF-B37E-51B8EA03DF4E}" type="presOf" srcId="{4663AA94-7BB1-4967-AD3A-9E042E308631}" destId="{C842080D-D78A-42F0-B129-F8A1164C3CA0}" srcOrd="1" destOrd="0" presId="urn:microsoft.com/office/officeart/2005/8/layout/process1"/>
    <dgm:cxn modelId="{4E99CE71-529F-41AA-BB41-EE2A658C5966}" type="presOf" srcId="{0DEDD5E7-269C-45E8-922A-14B90F48B755}" destId="{C1609FFF-DB18-4B12-8A13-3DCC05CDDDFE}" srcOrd="0" destOrd="0" presId="urn:microsoft.com/office/officeart/2005/8/layout/process1"/>
    <dgm:cxn modelId="{7AE52955-6BF2-4D62-BC96-CF2DDB5AA96A}" srcId="{DAE48873-22BC-4CFD-9C73-91B98005C082}" destId="{0DEDD5E7-269C-45E8-922A-14B90F48B755}" srcOrd="3" destOrd="0" parTransId="{2B2DD633-4C8A-453D-A670-21267C97A55F}" sibTransId="{80DE6F69-E81A-4D27-8CAA-F6CAAD588CAB}"/>
    <dgm:cxn modelId="{0BB37D7B-FE7A-43D8-AB6C-0E09C4C6FDED}" srcId="{DAE48873-22BC-4CFD-9C73-91B98005C082}" destId="{A83689F8-332D-4562-9CD3-AD960F7730E8}" srcOrd="0" destOrd="0" parTransId="{D8A90A9C-96C7-4722-A088-B458C3F62F8A}" sibTransId="{65FEB446-1D49-41AF-AA39-986B1D4615EB}"/>
    <dgm:cxn modelId="{5FB0EC7B-F903-4FD4-9F8F-376305558451}" type="presOf" srcId="{A83689F8-332D-4562-9CD3-AD960F7730E8}" destId="{0689D117-F032-4437-BE4B-209A7055FA78}" srcOrd="0" destOrd="0" presId="urn:microsoft.com/office/officeart/2005/8/layout/process1"/>
    <dgm:cxn modelId="{EA30D4AC-327F-4C1E-A6C8-610436C912D4}" type="presOf" srcId="{96AACA55-A98D-48D9-B877-AA54EBA6733F}" destId="{D0666CA4-2677-4AFD-B3E8-7CFB311962F9}" srcOrd="1" destOrd="0" presId="urn:microsoft.com/office/officeart/2005/8/layout/process1"/>
    <dgm:cxn modelId="{30926DEA-BAC9-4062-971F-795982F704C8}" type="presOf" srcId="{6ABB2FD8-7B9E-4CBB-835F-2C51019F36D2}" destId="{94C0EF3E-F2E0-4E73-96E4-0BEEA3FEF94D}" srcOrd="0" destOrd="0" presId="urn:microsoft.com/office/officeart/2005/8/layout/process1"/>
    <dgm:cxn modelId="{F23528FD-B3F7-410B-9683-03F17A256679}" srcId="{DAE48873-22BC-4CFD-9C73-91B98005C082}" destId="{6ABB2FD8-7B9E-4CBB-835F-2C51019F36D2}" srcOrd="2" destOrd="0" parTransId="{1A999E7D-366A-41A1-A257-7D981E11CD45}" sibTransId="{96AACA55-A98D-48D9-B877-AA54EBA6733F}"/>
    <dgm:cxn modelId="{8C9ED7FD-3CF0-4C62-9377-4338B6BF0A53}" type="presOf" srcId="{96AACA55-A98D-48D9-B877-AA54EBA6733F}" destId="{B1777133-43BF-4AF3-980E-C6EF4CD08623}" srcOrd="0" destOrd="0" presId="urn:microsoft.com/office/officeart/2005/8/layout/process1"/>
    <dgm:cxn modelId="{E231D0B8-BD2E-4E42-B953-B971B63F2316}" type="presParOf" srcId="{54B01283-9B09-4053-B512-E5617ACD21D3}" destId="{0689D117-F032-4437-BE4B-209A7055FA78}" srcOrd="0" destOrd="0" presId="urn:microsoft.com/office/officeart/2005/8/layout/process1"/>
    <dgm:cxn modelId="{5DCDBBED-98CD-4DE9-A4BB-1BCFD06F37AA}" type="presParOf" srcId="{54B01283-9B09-4053-B512-E5617ACD21D3}" destId="{CF26AD5F-963C-4024-8424-E78A4DA32895}" srcOrd="1" destOrd="0" presId="urn:microsoft.com/office/officeart/2005/8/layout/process1"/>
    <dgm:cxn modelId="{ADF0B0E6-D311-4D92-9D25-568E63739F9D}" type="presParOf" srcId="{CF26AD5F-963C-4024-8424-E78A4DA32895}" destId="{CB9AAC02-3422-4477-89DF-5D7B07D3591B}" srcOrd="0" destOrd="0" presId="urn:microsoft.com/office/officeart/2005/8/layout/process1"/>
    <dgm:cxn modelId="{F351DF9E-B462-4EB6-8D7A-40B68022DCB6}" type="presParOf" srcId="{54B01283-9B09-4053-B512-E5617ACD21D3}" destId="{63D30A41-5373-4C2A-8D68-CBE10919C7D9}" srcOrd="2" destOrd="0" presId="urn:microsoft.com/office/officeart/2005/8/layout/process1"/>
    <dgm:cxn modelId="{43AD1CA0-240E-46BA-9B1A-172EC084EAB5}" type="presParOf" srcId="{54B01283-9B09-4053-B512-E5617ACD21D3}" destId="{AC39606D-EA7E-47C5-8073-36530DAAF6A6}" srcOrd="3" destOrd="0" presId="urn:microsoft.com/office/officeart/2005/8/layout/process1"/>
    <dgm:cxn modelId="{E3551041-3EBB-4C4E-9105-8999E2520A96}" type="presParOf" srcId="{AC39606D-EA7E-47C5-8073-36530DAAF6A6}" destId="{C842080D-D78A-42F0-B129-F8A1164C3CA0}" srcOrd="0" destOrd="0" presId="urn:microsoft.com/office/officeart/2005/8/layout/process1"/>
    <dgm:cxn modelId="{3A48802F-78D5-4D85-8B97-C2AAA40648D6}" type="presParOf" srcId="{54B01283-9B09-4053-B512-E5617ACD21D3}" destId="{94C0EF3E-F2E0-4E73-96E4-0BEEA3FEF94D}" srcOrd="4" destOrd="0" presId="urn:microsoft.com/office/officeart/2005/8/layout/process1"/>
    <dgm:cxn modelId="{67B2D0BB-7C30-4856-B3FA-9BB4B92E620F}" type="presParOf" srcId="{54B01283-9B09-4053-B512-E5617ACD21D3}" destId="{B1777133-43BF-4AF3-980E-C6EF4CD08623}" srcOrd="5" destOrd="0" presId="urn:microsoft.com/office/officeart/2005/8/layout/process1"/>
    <dgm:cxn modelId="{07B3C74F-5F86-4B52-B3E8-5EA084B01743}" type="presParOf" srcId="{B1777133-43BF-4AF3-980E-C6EF4CD08623}" destId="{D0666CA4-2677-4AFD-B3E8-7CFB311962F9}" srcOrd="0" destOrd="0" presId="urn:microsoft.com/office/officeart/2005/8/layout/process1"/>
    <dgm:cxn modelId="{CEED3906-AA47-486B-B540-44DE37D777DA}" type="presParOf" srcId="{54B01283-9B09-4053-B512-E5617ACD21D3}" destId="{C1609FFF-DB18-4B12-8A13-3DCC05CDDDF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E1587E-00B8-4A07-A986-A8691A640942}" type="doc">
      <dgm:prSet loTypeId="urn:microsoft.com/office/officeart/2005/8/layout/hierarchy3" loCatId="hierarchy" qsTypeId="urn:microsoft.com/office/officeart/2005/8/quickstyle/simple1" qsCatId="simple" csTypeId="urn:microsoft.com/office/officeart/2005/8/colors/accent2_2" csCatId="accent2"/>
      <dgm:spPr/>
      <dgm:t>
        <a:bodyPr/>
        <a:lstStyle/>
        <a:p>
          <a:endParaRPr lang="en-US"/>
        </a:p>
      </dgm:t>
    </dgm:pt>
    <dgm:pt modelId="{10241445-082C-46FF-A0B9-8F7657580DEA}">
      <dgm:prSet/>
      <dgm:spPr/>
      <dgm:t>
        <a:bodyPr/>
        <a:lstStyle/>
        <a:p>
          <a:r>
            <a:rPr lang="en-US"/>
            <a:t>Advertising dollars are allocated differently now across online and offline channels</a:t>
          </a:r>
        </a:p>
      </dgm:t>
    </dgm:pt>
    <dgm:pt modelId="{C804D03D-B0B4-4D17-8A08-6C760B50D3A2}" type="parTrans" cxnId="{6B428D85-C98F-478E-A9C7-D10E4410593B}">
      <dgm:prSet/>
      <dgm:spPr/>
      <dgm:t>
        <a:bodyPr/>
        <a:lstStyle/>
        <a:p>
          <a:endParaRPr lang="en-US"/>
        </a:p>
      </dgm:t>
    </dgm:pt>
    <dgm:pt modelId="{5DD3B973-BA8E-46C3-A0FC-971921076B99}" type="sibTrans" cxnId="{6B428D85-C98F-478E-A9C7-D10E4410593B}">
      <dgm:prSet/>
      <dgm:spPr/>
      <dgm:t>
        <a:bodyPr/>
        <a:lstStyle/>
        <a:p>
          <a:endParaRPr lang="en-US"/>
        </a:p>
      </dgm:t>
    </dgm:pt>
    <dgm:pt modelId="{CC804EB0-F2F0-4438-8835-5F7B793C3557}">
      <dgm:prSet/>
      <dgm:spPr/>
      <dgm:t>
        <a:bodyPr/>
        <a:lstStyle/>
        <a:p>
          <a:r>
            <a:rPr lang="en-US"/>
            <a:t>As of 2017, digital media expenditures in the United States exceeded T V advertising expenditures</a:t>
          </a:r>
        </a:p>
      </dgm:t>
    </dgm:pt>
    <dgm:pt modelId="{03968EF0-B497-41E8-83AA-D0EF65947D10}" type="parTrans" cxnId="{EC61C684-078F-4C16-ADCB-18C2968BF1F2}">
      <dgm:prSet/>
      <dgm:spPr/>
      <dgm:t>
        <a:bodyPr/>
        <a:lstStyle/>
        <a:p>
          <a:endParaRPr lang="en-US"/>
        </a:p>
      </dgm:t>
    </dgm:pt>
    <dgm:pt modelId="{83FD79DB-34D3-412E-930F-E8B205C42720}" type="sibTrans" cxnId="{EC61C684-078F-4C16-ADCB-18C2968BF1F2}">
      <dgm:prSet/>
      <dgm:spPr/>
      <dgm:t>
        <a:bodyPr/>
        <a:lstStyle/>
        <a:p>
          <a:endParaRPr lang="en-US"/>
        </a:p>
      </dgm:t>
    </dgm:pt>
    <dgm:pt modelId="{5A30AF12-A759-4C9A-81FB-50DF163D4107}">
      <dgm:prSet/>
      <dgm:spPr/>
      <dgm:t>
        <a:bodyPr/>
        <a:lstStyle/>
        <a:p>
          <a:r>
            <a:rPr lang="en-US"/>
            <a:t>The growth in digital media is expected to outpace growth of traditional media channels</a:t>
          </a:r>
        </a:p>
      </dgm:t>
    </dgm:pt>
    <dgm:pt modelId="{3EF2C4A4-BD82-4353-8DDE-7CD9C4F3150F}" type="parTrans" cxnId="{B969C644-9C69-42D3-AA14-CB235E7D3EB8}">
      <dgm:prSet/>
      <dgm:spPr/>
      <dgm:t>
        <a:bodyPr/>
        <a:lstStyle/>
        <a:p>
          <a:endParaRPr lang="en-US"/>
        </a:p>
      </dgm:t>
    </dgm:pt>
    <dgm:pt modelId="{44B2053B-6D92-43A8-BA61-57333C3C287D}" type="sibTrans" cxnId="{B969C644-9C69-42D3-AA14-CB235E7D3EB8}">
      <dgm:prSet/>
      <dgm:spPr/>
      <dgm:t>
        <a:bodyPr/>
        <a:lstStyle/>
        <a:p>
          <a:endParaRPr lang="en-US"/>
        </a:p>
      </dgm:t>
    </dgm:pt>
    <dgm:pt modelId="{01D99F57-9CDB-44D4-9E7F-0C47066C4C6A}">
      <dgm:prSet/>
      <dgm:spPr/>
      <dgm:t>
        <a:bodyPr/>
        <a:lstStyle/>
        <a:p>
          <a:r>
            <a:rPr lang="en-US"/>
            <a:t>By 2020, it has been projected that online channels will be almost 50 percent larger than T V advertising</a:t>
          </a:r>
        </a:p>
      </dgm:t>
    </dgm:pt>
    <dgm:pt modelId="{36BED741-A8B8-4DE5-9849-5CD3265DFA48}" type="parTrans" cxnId="{3FB54891-DCDE-4B5B-ADF7-3B4FB1AD4056}">
      <dgm:prSet/>
      <dgm:spPr/>
      <dgm:t>
        <a:bodyPr/>
        <a:lstStyle/>
        <a:p>
          <a:endParaRPr lang="en-US"/>
        </a:p>
      </dgm:t>
    </dgm:pt>
    <dgm:pt modelId="{8D4F110A-EF48-4409-834D-643BE1F77903}" type="sibTrans" cxnId="{3FB54891-DCDE-4B5B-ADF7-3B4FB1AD4056}">
      <dgm:prSet/>
      <dgm:spPr/>
      <dgm:t>
        <a:bodyPr/>
        <a:lstStyle/>
        <a:p>
          <a:endParaRPr lang="en-US"/>
        </a:p>
      </dgm:t>
    </dgm:pt>
    <dgm:pt modelId="{A0F5E7F8-BF52-4803-8E7D-445DD061E563}" type="pres">
      <dgm:prSet presAssocID="{C8E1587E-00B8-4A07-A986-A8691A640942}" presName="diagram" presStyleCnt="0">
        <dgm:presLayoutVars>
          <dgm:chPref val="1"/>
          <dgm:dir/>
          <dgm:animOne val="branch"/>
          <dgm:animLvl val="lvl"/>
          <dgm:resizeHandles/>
        </dgm:presLayoutVars>
      </dgm:prSet>
      <dgm:spPr/>
    </dgm:pt>
    <dgm:pt modelId="{BFBA0915-71CD-42DD-9338-2C65A0A939A1}" type="pres">
      <dgm:prSet presAssocID="{10241445-082C-46FF-A0B9-8F7657580DEA}" presName="root" presStyleCnt="0"/>
      <dgm:spPr/>
    </dgm:pt>
    <dgm:pt modelId="{5DB6F915-7496-4003-82D0-2EF5CAF5E9F2}" type="pres">
      <dgm:prSet presAssocID="{10241445-082C-46FF-A0B9-8F7657580DEA}" presName="rootComposite" presStyleCnt="0"/>
      <dgm:spPr/>
    </dgm:pt>
    <dgm:pt modelId="{B343C68D-4A1D-4B49-BB01-E685BDFED80C}" type="pres">
      <dgm:prSet presAssocID="{10241445-082C-46FF-A0B9-8F7657580DEA}" presName="rootText" presStyleLbl="node1" presStyleIdx="0" presStyleCnt="2"/>
      <dgm:spPr/>
    </dgm:pt>
    <dgm:pt modelId="{47D4C1CB-71D6-48A1-8887-5159B8111B09}" type="pres">
      <dgm:prSet presAssocID="{10241445-082C-46FF-A0B9-8F7657580DEA}" presName="rootConnector" presStyleLbl="node1" presStyleIdx="0" presStyleCnt="2"/>
      <dgm:spPr/>
    </dgm:pt>
    <dgm:pt modelId="{2B441562-6854-4C0E-A08F-D08EF2BDBDB1}" type="pres">
      <dgm:prSet presAssocID="{10241445-082C-46FF-A0B9-8F7657580DEA}" presName="childShape" presStyleCnt="0"/>
      <dgm:spPr/>
    </dgm:pt>
    <dgm:pt modelId="{70CBA493-CF5E-4B37-AAC6-A5C8887CBF77}" type="pres">
      <dgm:prSet presAssocID="{03968EF0-B497-41E8-83AA-D0EF65947D10}" presName="Name13" presStyleLbl="parChTrans1D2" presStyleIdx="0" presStyleCnt="2"/>
      <dgm:spPr/>
    </dgm:pt>
    <dgm:pt modelId="{FE95DE4B-382A-404E-89FD-09F94356BDAB}" type="pres">
      <dgm:prSet presAssocID="{CC804EB0-F2F0-4438-8835-5F7B793C3557}" presName="childText" presStyleLbl="bgAcc1" presStyleIdx="0" presStyleCnt="2">
        <dgm:presLayoutVars>
          <dgm:bulletEnabled val="1"/>
        </dgm:presLayoutVars>
      </dgm:prSet>
      <dgm:spPr/>
    </dgm:pt>
    <dgm:pt modelId="{B97FEF8B-3CE1-42AF-A9AE-7457EB0D02BD}" type="pres">
      <dgm:prSet presAssocID="{5A30AF12-A759-4C9A-81FB-50DF163D4107}" presName="root" presStyleCnt="0"/>
      <dgm:spPr/>
    </dgm:pt>
    <dgm:pt modelId="{F114D085-BD29-4BFE-B1F7-CBD1EA55CBF6}" type="pres">
      <dgm:prSet presAssocID="{5A30AF12-A759-4C9A-81FB-50DF163D4107}" presName="rootComposite" presStyleCnt="0"/>
      <dgm:spPr/>
    </dgm:pt>
    <dgm:pt modelId="{BFAAA92D-B28C-43CD-81C2-B99DC8BC65D6}" type="pres">
      <dgm:prSet presAssocID="{5A30AF12-A759-4C9A-81FB-50DF163D4107}" presName="rootText" presStyleLbl="node1" presStyleIdx="1" presStyleCnt="2"/>
      <dgm:spPr/>
    </dgm:pt>
    <dgm:pt modelId="{057ECD25-7FA4-4CED-A473-C429424B4F51}" type="pres">
      <dgm:prSet presAssocID="{5A30AF12-A759-4C9A-81FB-50DF163D4107}" presName="rootConnector" presStyleLbl="node1" presStyleIdx="1" presStyleCnt="2"/>
      <dgm:spPr/>
    </dgm:pt>
    <dgm:pt modelId="{E1F02EED-3602-42ED-B5C3-F8894F65F091}" type="pres">
      <dgm:prSet presAssocID="{5A30AF12-A759-4C9A-81FB-50DF163D4107}" presName="childShape" presStyleCnt="0"/>
      <dgm:spPr/>
    </dgm:pt>
    <dgm:pt modelId="{DA1CC77A-BED8-4646-A194-467E05F2EFE7}" type="pres">
      <dgm:prSet presAssocID="{36BED741-A8B8-4DE5-9849-5CD3265DFA48}" presName="Name13" presStyleLbl="parChTrans1D2" presStyleIdx="1" presStyleCnt="2"/>
      <dgm:spPr/>
    </dgm:pt>
    <dgm:pt modelId="{0DFBC1EF-BC79-41A7-A75F-8D698118BA54}" type="pres">
      <dgm:prSet presAssocID="{01D99F57-9CDB-44D4-9E7F-0C47066C4C6A}" presName="childText" presStyleLbl="bgAcc1" presStyleIdx="1" presStyleCnt="2">
        <dgm:presLayoutVars>
          <dgm:bulletEnabled val="1"/>
        </dgm:presLayoutVars>
      </dgm:prSet>
      <dgm:spPr/>
    </dgm:pt>
  </dgm:ptLst>
  <dgm:cxnLst>
    <dgm:cxn modelId="{B969C644-9C69-42D3-AA14-CB235E7D3EB8}" srcId="{C8E1587E-00B8-4A07-A986-A8691A640942}" destId="{5A30AF12-A759-4C9A-81FB-50DF163D4107}" srcOrd="1" destOrd="0" parTransId="{3EF2C4A4-BD82-4353-8DDE-7CD9C4F3150F}" sibTransId="{44B2053B-6D92-43A8-BA61-57333C3C287D}"/>
    <dgm:cxn modelId="{92FE604D-31C5-4E11-BF97-41E7CA15B403}" type="presOf" srcId="{CC804EB0-F2F0-4438-8835-5F7B793C3557}" destId="{FE95DE4B-382A-404E-89FD-09F94356BDAB}" srcOrd="0" destOrd="0" presId="urn:microsoft.com/office/officeart/2005/8/layout/hierarchy3"/>
    <dgm:cxn modelId="{410F2655-6F95-44C8-85FC-37CDE31F92E5}" type="presOf" srcId="{10241445-082C-46FF-A0B9-8F7657580DEA}" destId="{B343C68D-4A1D-4B49-BB01-E685BDFED80C}" srcOrd="0" destOrd="0" presId="urn:microsoft.com/office/officeart/2005/8/layout/hierarchy3"/>
    <dgm:cxn modelId="{3869A580-2204-4DD4-9B18-F0F7774432BC}" type="presOf" srcId="{36BED741-A8B8-4DE5-9849-5CD3265DFA48}" destId="{DA1CC77A-BED8-4646-A194-467E05F2EFE7}" srcOrd="0" destOrd="0" presId="urn:microsoft.com/office/officeart/2005/8/layout/hierarchy3"/>
    <dgm:cxn modelId="{EC61C684-078F-4C16-ADCB-18C2968BF1F2}" srcId="{10241445-082C-46FF-A0B9-8F7657580DEA}" destId="{CC804EB0-F2F0-4438-8835-5F7B793C3557}" srcOrd="0" destOrd="0" parTransId="{03968EF0-B497-41E8-83AA-D0EF65947D10}" sibTransId="{83FD79DB-34D3-412E-930F-E8B205C42720}"/>
    <dgm:cxn modelId="{6B428D85-C98F-478E-A9C7-D10E4410593B}" srcId="{C8E1587E-00B8-4A07-A986-A8691A640942}" destId="{10241445-082C-46FF-A0B9-8F7657580DEA}" srcOrd="0" destOrd="0" parTransId="{C804D03D-B0B4-4D17-8A08-6C760B50D3A2}" sibTransId="{5DD3B973-BA8E-46C3-A0FC-971921076B99}"/>
    <dgm:cxn modelId="{9F894686-B053-4579-8561-2937C1344160}" type="presOf" srcId="{01D99F57-9CDB-44D4-9E7F-0C47066C4C6A}" destId="{0DFBC1EF-BC79-41A7-A75F-8D698118BA54}" srcOrd="0" destOrd="0" presId="urn:microsoft.com/office/officeart/2005/8/layout/hierarchy3"/>
    <dgm:cxn modelId="{3FB54891-DCDE-4B5B-ADF7-3B4FB1AD4056}" srcId="{5A30AF12-A759-4C9A-81FB-50DF163D4107}" destId="{01D99F57-9CDB-44D4-9E7F-0C47066C4C6A}" srcOrd="0" destOrd="0" parTransId="{36BED741-A8B8-4DE5-9849-5CD3265DFA48}" sibTransId="{8D4F110A-EF48-4409-834D-643BE1F77903}"/>
    <dgm:cxn modelId="{111E4996-4B18-480E-A643-18D3DC36CC64}" type="presOf" srcId="{5A30AF12-A759-4C9A-81FB-50DF163D4107}" destId="{057ECD25-7FA4-4CED-A473-C429424B4F51}" srcOrd="1" destOrd="0" presId="urn:microsoft.com/office/officeart/2005/8/layout/hierarchy3"/>
    <dgm:cxn modelId="{56CE12AD-D0B0-4A08-B2CB-B4CE0F7D53E9}" type="presOf" srcId="{03968EF0-B497-41E8-83AA-D0EF65947D10}" destId="{70CBA493-CF5E-4B37-AAC6-A5C8887CBF77}" srcOrd="0" destOrd="0" presId="urn:microsoft.com/office/officeart/2005/8/layout/hierarchy3"/>
    <dgm:cxn modelId="{8061CEB6-5D4C-4DE5-8B04-0526536B3233}" type="presOf" srcId="{5A30AF12-A759-4C9A-81FB-50DF163D4107}" destId="{BFAAA92D-B28C-43CD-81C2-B99DC8BC65D6}" srcOrd="0" destOrd="0" presId="urn:microsoft.com/office/officeart/2005/8/layout/hierarchy3"/>
    <dgm:cxn modelId="{ACB162BF-1839-4CD5-98AA-DCC91A45A95C}" type="presOf" srcId="{10241445-082C-46FF-A0B9-8F7657580DEA}" destId="{47D4C1CB-71D6-48A1-8887-5159B8111B09}" srcOrd="1" destOrd="0" presId="urn:microsoft.com/office/officeart/2005/8/layout/hierarchy3"/>
    <dgm:cxn modelId="{857445D3-967C-49AB-833F-7CCC98E97580}" type="presOf" srcId="{C8E1587E-00B8-4A07-A986-A8691A640942}" destId="{A0F5E7F8-BF52-4803-8E7D-445DD061E563}" srcOrd="0" destOrd="0" presId="urn:microsoft.com/office/officeart/2005/8/layout/hierarchy3"/>
    <dgm:cxn modelId="{85D3AA40-E6BC-4D8C-841D-6F641D0DFF57}" type="presParOf" srcId="{A0F5E7F8-BF52-4803-8E7D-445DD061E563}" destId="{BFBA0915-71CD-42DD-9338-2C65A0A939A1}" srcOrd="0" destOrd="0" presId="urn:microsoft.com/office/officeart/2005/8/layout/hierarchy3"/>
    <dgm:cxn modelId="{051ADCF3-E413-4C3F-BFBB-0EBB74A3FDA3}" type="presParOf" srcId="{BFBA0915-71CD-42DD-9338-2C65A0A939A1}" destId="{5DB6F915-7496-4003-82D0-2EF5CAF5E9F2}" srcOrd="0" destOrd="0" presId="urn:microsoft.com/office/officeart/2005/8/layout/hierarchy3"/>
    <dgm:cxn modelId="{4448D2D5-25D4-4B85-9536-FA6E4E069BE0}" type="presParOf" srcId="{5DB6F915-7496-4003-82D0-2EF5CAF5E9F2}" destId="{B343C68D-4A1D-4B49-BB01-E685BDFED80C}" srcOrd="0" destOrd="0" presId="urn:microsoft.com/office/officeart/2005/8/layout/hierarchy3"/>
    <dgm:cxn modelId="{A3F00272-3756-49CD-B6FA-E56F14DBD2A0}" type="presParOf" srcId="{5DB6F915-7496-4003-82D0-2EF5CAF5E9F2}" destId="{47D4C1CB-71D6-48A1-8887-5159B8111B09}" srcOrd="1" destOrd="0" presId="urn:microsoft.com/office/officeart/2005/8/layout/hierarchy3"/>
    <dgm:cxn modelId="{7B3EF5F0-2B83-468E-8FC1-FDE7507DACD4}" type="presParOf" srcId="{BFBA0915-71CD-42DD-9338-2C65A0A939A1}" destId="{2B441562-6854-4C0E-A08F-D08EF2BDBDB1}" srcOrd="1" destOrd="0" presId="urn:microsoft.com/office/officeart/2005/8/layout/hierarchy3"/>
    <dgm:cxn modelId="{06E8B834-E0E9-4E43-B6BC-B3B570B8EA4A}" type="presParOf" srcId="{2B441562-6854-4C0E-A08F-D08EF2BDBDB1}" destId="{70CBA493-CF5E-4B37-AAC6-A5C8887CBF77}" srcOrd="0" destOrd="0" presId="urn:microsoft.com/office/officeart/2005/8/layout/hierarchy3"/>
    <dgm:cxn modelId="{E9D8B1AA-C8C3-49A3-8007-6C798FBEEDF5}" type="presParOf" srcId="{2B441562-6854-4C0E-A08F-D08EF2BDBDB1}" destId="{FE95DE4B-382A-404E-89FD-09F94356BDAB}" srcOrd="1" destOrd="0" presId="urn:microsoft.com/office/officeart/2005/8/layout/hierarchy3"/>
    <dgm:cxn modelId="{772D99B5-8509-44FD-82B1-02DA0A2486B0}" type="presParOf" srcId="{A0F5E7F8-BF52-4803-8E7D-445DD061E563}" destId="{B97FEF8B-3CE1-42AF-A9AE-7457EB0D02BD}" srcOrd="1" destOrd="0" presId="urn:microsoft.com/office/officeart/2005/8/layout/hierarchy3"/>
    <dgm:cxn modelId="{B4F7E1AB-7D87-425C-B1F9-482024AA4422}" type="presParOf" srcId="{B97FEF8B-3CE1-42AF-A9AE-7457EB0D02BD}" destId="{F114D085-BD29-4BFE-B1F7-CBD1EA55CBF6}" srcOrd="0" destOrd="0" presId="urn:microsoft.com/office/officeart/2005/8/layout/hierarchy3"/>
    <dgm:cxn modelId="{CF5A1707-E838-4A4D-B28A-69CDB6C58974}" type="presParOf" srcId="{F114D085-BD29-4BFE-B1F7-CBD1EA55CBF6}" destId="{BFAAA92D-B28C-43CD-81C2-B99DC8BC65D6}" srcOrd="0" destOrd="0" presId="urn:microsoft.com/office/officeart/2005/8/layout/hierarchy3"/>
    <dgm:cxn modelId="{02E1774F-F4CF-4E5E-9343-D997AC1E3EBF}" type="presParOf" srcId="{F114D085-BD29-4BFE-B1F7-CBD1EA55CBF6}" destId="{057ECD25-7FA4-4CED-A473-C429424B4F51}" srcOrd="1" destOrd="0" presId="urn:microsoft.com/office/officeart/2005/8/layout/hierarchy3"/>
    <dgm:cxn modelId="{DF28FA46-4059-462C-9AF4-121130DF03F5}" type="presParOf" srcId="{B97FEF8B-3CE1-42AF-A9AE-7457EB0D02BD}" destId="{E1F02EED-3602-42ED-B5C3-F8894F65F091}" srcOrd="1" destOrd="0" presId="urn:microsoft.com/office/officeart/2005/8/layout/hierarchy3"/>
    <dgm:cxn modelId="{7F32FDBC-9E83-4F88-8AA4-DE5595F5FCB2}" type="presParOf" srcId="{E1F02EED-3602-42ED-B5C3-F8894F65F091}" destId="{DA1CC77A-BED8-4646-A194-467E05F2EFE7}" srcOrd="0" destOrd="0" presId="urn:microsoft.com/office/officeart/2005/8/layout/hierarchy3"/>
    <dgm:cxn modelId="{2A0D3F5C-6020-4C6A-838D-E24850384B79}" type="presParOf" srcId="{E1F02EED-3602-42ED-B5C3-F8894F65F091}" destId="{0DFBC1EF-BC79-41A7-A75F-8D698118BA5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4128C6-B145-4EE4-BAB3-8DC484A0A15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347E49CA-475A-4807-A992-3FA3854AF78F}">
      <dgm:prSet/>
      <dgm:spPr/>
      <dgm:t>
        <a:bodyPr/>
        <a:lstStyle/>
        <a:p>
          <a:r>
            <a:rPr lang="en-US" dirty="0"/>
            <a:t>Paid channel</a:t>
          </a:r>
        </a:p>
      </dgm:t>
    </dgm:pt>
    <dgm:pt modelId="{FD3245DD-3B60-44F9-A3D3-6A5A03CA81F2}" type="parTrans" cxnId="{270463D1-5ED5-40D1-919B-566CF23FA2F7}">
      <dgm:prSet/>
      <dgm:spPr/>
      <dgm:t>
        <a:bodyPr/>
        <a:lstStyle/>
        <a:p>
          <a:endParaRPr lang="en-US"/>
        </a:p>
      </dgm:t>
    </dgm:pt>
    <dgm:pt modelId="{A1B4847E-D55F-47BF-8DE8-D2863D9EA14B}" type="sibTrans" cxnId="{270463D1-5ED5-40D1-919B-566CF23FA2F7}">
      <dgm:prSet/>
      <dgm:spPr/>
      <dgm:t>
        <a:bodyPr/>
        <a:lstStyle/>
        <a:p>
          <a:endParaRPr lang="en-US"/>
        </a:p>
      </dgm:t>
    </dgm:pt>
    <dgm:pt modelId="{90B74EBE-2BCC-42BF-B226-2D9CF871132A}">
      <dgm:prSet/>
      <dgm:spPr/>
      <dgm:t>
        <a:bodyPr/>
        <a:lstStyle/>
        <a:p>
          <a:r>
            <a:rPr lang="en-US"/>
            <a:t>A marketer typically runs paid advertising</a:t>
          </a:r>
        </a:p>
      </dgm:t>
    </dgm:pt>
    <dgm:pt modelId="{FDE05EF6-3570-4BAC-8346-9F9D8276955C}" type="parTrans" cxnId="{3D8FAA59-55B0-465D-B22A-8EBE74CFD84D}">
      <dgm:prSet/>
      <dgm:spPr/>
      <dgm:t>
        <a:bodyPr/>
        <a:lstStyle/>
        <a:p>
          <a:endParaRPr lang="en-US"/>
        </a:p>
      </dgm:t>
    </dgm:pt>
    <dgm:pt modelId="{218B0800-7B3A-4280-AF92-721F4530F0D2}" type="sibTrans" cxnId="{3D8FAA59-55B0-465D-B22A-8EBE74CFD84D}">
      <dgm:prSet/>
      <dgm:spPr/>
      <dgm:t>
        <a:bodyPr/>
        <a:lstStyle/>
        <a:p>
          <a:endParaRPr lang="en-US"/>
        </a:p>
      </dgm:t>
    </dgm:pt>
    <dgm:pt modelId="{00FABB8E-CFB4-4423-A1C2-CE9BC85F6C8A}">
      <dgm:prSet/>
      <dgm:spPr/>
      <dgm:t>
        <a:bodyPr/>
        <a:lstStyle/>
        <a:p>
          <a:r>
            <a:rPr lang="en-US"/>
            <a:t>Facebook, T V, print, etc.</a:t>
          </a:r>
        </a:p>
      </dgm:t>
    </dgm:pt>
    <dgm:pt modelId="{0B0C5F31-9591-4CE5-B43A-ACCE0EF18FF3}" type="parTrans" cxnId="{608230A7-836C-4EFB-AE25-302E9C9AEBAB}">
      <dgm:prSet/>
      <dgm:spPr/>
      <dgm:t>
        <a:bodyPr/>
        <a:lstStyle/>
        <a:p>
          <a:endParaRPr lang="en-US"/>
        </a:p>
      </dgm:t>
    </dgm:pt>
    <dgm:pt modelId="{AC44DEC7-49BC-47AF-80ED-9EDAF7A6C9BF}" type="sibTrans" cxnId="{608230A7-836C-4EFB-AE25-302E9C9AEBAB}">
      <dgm:prSet/>
      <dgm:spPr/>
      <dgm:t>
        <a:bodyPr/>
        <a:lstStyle/>
        <a:p>
          <a:endParaRPr lang="en-US"/>
        </a:p>
      </dgm:t>
    </dgm:pt>
    <dgm:pt modelId="{D39DDF14-BA65-4A66-8C25-1C144B122405}">
      <dgm:prSet/>
      <dgm:spPr/>
      <dgm:t>
        <a:bodyPr/>
        <a:lstStyle/>
        <a:p>
          <a:r>
            <a:rPr lang="en-US"/>
            <a:t>Owned channel</a:t>
          </a:r>
        </a:p>
      </dgm:t>
    </dgm:pt>
    <dgm:pt modelId="{0C1F4EA6-A129-420A-8C5B-76C23AA57C5E}" type="parTrans" cxnId="{844F7CCD-852D-4072-BEDE-664CDFF4ED23}">
      <dgm:prSet/>
      <dgm:spPr/>
      <dgm:t>
        <a:bodyPr/>
        <a:lstStyle/>
        <a:p>
          <a:endParaRPr lang="en-US"/>
        </a:p>
      </dgm:t>
    </dgm:pt>
    <dgm:pt modelId="{A78C3B84-1E4F-4C5A-A6A5-291161607CB3}" type="sibTrans" cxnId="{844F7CCD-852D-4072-BEDE-664CDFF4ED23}">
      <dgm:prSet/>
      <dgm:spPr/>
      <dgm:t>
        <a:bodyPr/>
        <a:lstStyle/>
        <a:p>
          <a:endParaRPr lang="en-US"/>
        </a:p>
      </dgm:t>
    </dgm:pt>
    <dgm:pt modelId="{57D80003-9724-4C31-85E2-17D3E7F71BAE}">
      <dgm:prSet/>
      <dgm:spPr/>
      <dgm:t>
        <a:bodyPr/>
        <a:lstStyle/>
        <a:p>
          <a:r>
            <a:rPr lang="en-US"/>
            <a:t>Sources of information for consumers about a company’s offerings</a:t>
          </a:r>
        </a:p>
      </dgm:t>
    </dgm:pt>
    <dgm:pt modelId="{3DD3980D-CA02-42AB-966F-1FEDD275000E}" type="parTrans" cxnId="{46972EAA-84A7-460D-B30D-9FA30FC66598}">
      <dgm:prSet/>
      <dgm:spPr/>
      <dgm:t>
        <a:bodyPr/>
        <a:lstStyle/>
        <a:p>
          <a:endParaRPr lang="en-US"/>
        </a:p>
      </dgm:t>
    </dgm:pt>
    <dgm:pt modelId="{98B008E3-CDAC-4FF4-A723-C08588EF0DE1}" type="sibTrans" cxnId="{46972EAA-84A7-460D-B30D-9FA30FC66598}">
      <dgm:prSet/>
      <dgm:spPr/>
      <dgm:t>
        <a:bodyPr/>
        <a:lstStyle/>
        <a:p>
          <a:endParaRPr lang="en-US"/>
        </a:p>
      </dgm:t>
    </dgm:pt>
    <dgm:pt modelId="{1A34709C-33BD-4428-8E24-D3E2408CB2C7}">
      <dgm:prSet/>
      <dgm:spPr/>
      <dgm:t>
        <a:bodyPr/>
        <a:lstStyle/>
        <a:p>
          <a:r>
            <a:rPr lang="en-US"/>
            <a:t>YouTube channel</a:t>
          </a:r>
        </a:p>
      </dgm:t>
    </dgm:pt>
    <dgm:pt modelId="{7A67518D-1F9C-4046-B3BC-128C79431DDD}" type="parTrans" cxnId="{E09C0D53-E967-4420-9C4B-34C6639A0CB3}">
      <dgm:prSet/>
      <dgm:spPr/>
      <dgm:t>
        <a:bodyPr/>
        <a:lstStyle/>
        <a:p>
          <a:endParaRPr lang="en-US"/>
        </a:p>
      </dgm:t>
    </dgm:pt>
    <dgm:pt modelId="{1E41DC17-B520-4913-A421-FDD2FF4C947B}" type="sibTrans" cxnId="{E09C0D53-E967-4420-9C4B-34C6639A0CB3}">
      <dgm:prSet/>
      <dgm:spPr/>
      <dgm:t>
        <a:bodyPr/>
        <a:lstStyle/>
        <a:p>
          <a:endParaRPr lang="en-US"/>
        </a:p>
      </dgm:t>
    </dgm:pt>
    <dgm:pt modelId="{3AA9C943-ADA0-4158-8E29-841C52775139}">
      <dgm:prSet/>
      <dgm:spPr/>
      <dgm:t>
        <a:bodyPr/>
        <a:lstStyle/>
        <a:p>
          <a:r>
            <a:rPr lang="en-US"/>
            <a:t>Earned channel</a:t>
          </a:r>
        </a:p>
      </dgm:t>
    </dgm:pt>
    <dgm:pt modelId="{CC681908-075C-4CEB-9889-11567389E731}" type="parTrans" cxnId="{157839B8-7143-4C47-AB2B-49120E0B3E49}">
      <dgm:prSet/>
      <dgm:spPr/>
      <dgm:t>
        <a:bodyPr/>
        <a:lstStyle/>
        <a:p>
          <a:endParaRPr lang="en-US"/>
        </a:p>
      </dgm:t>
    </dgm:pt>
    <dgm:pt modelId="{5226CBCB-B4D4-46F8-A2D1-59D83A2E336C}" type="sibTrans" cxnId="{157839B8-7143-4C47-AB2B-49120E0B3E49}">
      <dgm:prSet/>
      <dgm:spPr/>
      <dgm:t>
        <a:bodyPr/>
        <a:lstStyle/>
        <a:p>
          <a:endParaRPr lang="en-US"/>
        </a:p>
      </dgm:t>
    </dgm:pt>
    <dgm:pt modelId="{72EA31EA-6FF0-4578-B7B0-6DD8A007E205}">
      <dgm:prSet/>
      <dgm:spPr/>
      <dgm:t>
        <a:bodyPr/>
        <a:lstStyle/>
        <a:p>
          <a:r>
            <a:rPr lang="en-US"/>
            <a:t>Review sites and reviews posted online typically at no expense</a:t>
          </a:r>
        </a:p>
      </dgm:t>
    </dgm:pt>
    <dgm:pt modelId="{33943B50-7D63-4475-AB98-41AFEDC40E00}" type="parTrans" cxnId="{E818A797-1118-4A08-8B1C-543F00263822}">
      <dgm:prSet/>
      <dgm:spPr/>
      <dgm:t>
        <a:bodyPr/>
        <a:lstStyle/>
        <a:p>
          <a:endParaRPr lang="en-US"/>
        </a:p>
      </dgm:t>
    </dgm:pt>
    <dgm:pt modelId="{6BEC5C45-DC9B-4D51-BFC4-E97710B77625}" type="sibTrans" cxnId="{E818A797-1118-4A08-8B1C-543F00263822}">
      <dgm:prSet/>
      <dgm:spPr/>
      <dgm:t>
        <a:bodyPr/>
        <a:lstStyle/>
        <a:p>
          <a:endParaRPr lang="en-US"/>
        </a:p>
      </dgm:t>
    </dgm:pt>
    <dgm:pt modelId="{511D13AB-83B7-4495-BFF8-13F3C83A4270}">
      <dgm:prSet/>
      <dgm:spPr/>
      <dgm:t>
        <a:bodyPr/>
        <a:lstStyle/>
        <a:p>
          <a:r>
            <a:rPr lang="en-US"/>
            <a:t>Social media or blog post</a:t>
          </a:r>
        </a:p>
      </dgm:t>
    </dgm:pt>
    <dgm:pt modelId="{139A36A9-352E-47C5-8283-9C118F85FF13}" type="parTrans" cxnId="{3D0A763C-448F-4E90-B85C-303244A46530}">
      <dgm:prSet/>
      <dgm:spPr/>
      <dgm:t>
        <a:bodyPr/>
        <a:lstStyle/>
        <a:p>
          <a:endParaRPr lang="en-US"/>
        </a:p>
      </dgm:t>
    </dgm:pt>
    <dgm:pt modelId="{FB55AC02-4C67-45D6-A148-DA0372D2CA59}" type="sibTrans" cxnId="{3D0A763C-448F-4E90-B85C-303244A46530}">
      <dgm:prSet/>
      <dgm:spPr/>
      <dgm:t>
        <a:bodyPr/>
        <a:lstStyle/>
        <a:p>
          <a:endParaRPr lang="en-US"/>
        </a:p>
      </dgm:t>
    </dgm:pt>
    <dgm:pt modelId="{C14ABB56-9091-45EB-9491-75061EB2D788}" type="pres">
      <dgm:prSet presAssocID="{544128C6-B145-4EE4-BAB3-8DC484A0A150}" presName="linear" presStyleCnt="0">
        <dgm:presLayoutVars>
          <dgm:dir/>
          <dgm:animLvl val="lvl"/>
          <dgm:resizeHandles val="exact"/>
        </dgm:presLayoutVars>
      </dgm:prSet>
      <dgm:spPr/>
    </dgm:pt>
    <dgm:pt modelId="{B9D7333D-B8B1-4EAE-93F9-22FE26998364}" type="pres">
      <dgm:prSet presAssocID="{347E49CA-475A-4807-A992-3FA3854AF78F}" presName="parentLin" presStyleCnt="0"/>
      <dgm:spPr/>
    </dgm:pt>
    <dgm:pt modelId="{17448B0A-97DC-4A91-B403-DC1AEEA1DC8B}" type="pres">
      <dgm:prSet presAssocID="{347E49CA-475A-4807-A992-3FA3854AF78F}" presName="parentLeftMargin" presStyleLbl="node1" presStyleIdx="0" presStyleCnt="3"/>
      <dgm:spPr/>
    </dgm:pt>
    <dgm:pt modelId="{7BAB22DC-E249-4A38-93CB-5A92B4BAB0CC}" type="pres">
      <dgm:prSet presAssocID="{347E49CA-475A-4807-A992-3FA3854AF78F}" presName="parentText" presStyleLbl="node1" presStyleIdx="0" presStyleCnt="3">
        <dgm:presLayoutVars>
          <dgm:chMax val="0"/>
          <dgm:bulletEnabled val="1"/>
        </dgm:presLayoutVars>
      </dgm:prSet>
      <dgm:spPr/>
    </dgm:pt>
    <dgm:pt modelId="{F7965DFB-D528-4140-BEAD-F3BE391F07C8}" type="pres">
      <dgm:prSet presAssocID="{347E49CA-475A-4807-A992-3FA3854AF78F}" presName="negativeSpace" presStyleCnt="0"/>
      <dgm:spPr/>
    </dgm:pt>
    <dgm:pt modelId="{57B8A72B-8077-4D07-9D97-FB6CB30C49BD}" type="pres">
      <dgm:prSet presAssocID="{347E49CA-475A-4807-A992-3FA3854AF78F}" presName="childText" presStyleLbl="conFgAcc1" presStyleIdx="0" presStyleCnt="3">
        <dgm:presLayoutVars>
          <dgm:bulletEnabled val="1"/>
        </dgm:presLayoutVars>
      </dgm:prSet>
      <dgm:spPr/>
    </dgm:pt>
    <dgm:pt modelId="{293D8B28-2411-411D-B39A-5FA947723E62}" type="pres">
      <dgm:prSet presAssocID="{A1B4847E-D55F-47BF-8DE8-D2863D9EA14B}" presName="spaceBetweenRectangles" presStyleCnt="0"/>
      <dgm:spPr/>
    </dgm:pt>
    <dgm:pt modelId="{02650696-D291-4F2F-9717-FF9DA3A16862}" type="pres">
      <dgm:prSet presAssocID="{D39DDF14-BA65-4A66-8C25-1C144B122405}" presName="parentLin" presStyleCnt="0"/>
      <dgm:spPr/>
    </dgm:pt>
    <dgm:pt modelId="{9F950361-E5BE-4140-B8A9-BA6B7DE2585A}" type="pres">
      <dgm:prSet presAssocID="{D39DDF14-BA65-4A66-8C25-1C144B122405}" presName="parentLeftMargin" presStyleLbl="node1" presStyleIdx="0" presStyleCnt="3"/>
      <dgm:spPr/>
    </dgm:pt>
    <dgm:pt modelId="{FF4A1C0E-A77C-4946-9F52-5E49090E8C6F}" type="pres">
      <dgm:prSet presAssocID="{D39DDF14-BA65-4A66-8C25-1C144B122405}" presName="parentText" presStyleLbl="node1" presStyleIdx="1" presStyleCnt="3">
        <dgm:presLayoutVars>
          <dgm:chMax val="0"/>
          <dgm:bulletEnabled val="1"/>
        </dgm:presLayoutVars>
      </dgm:prSet>
      <dgm:spPr/>
    </dgm:pt>
    <dgm:pt modelId="{1D576768-BA64-4E88-B24D-2A59A4DFBB10}" type="pres">
      <dgm:prSet presAssocID="{D39DDF14-BA65-4A66-8C25-1C144B122405}" presName="negativeSpace" presStyleCnt="0"/>
      <dgm:spPr/>
    </dgm:pt>
    <dgm:pt modelId="{5B753B30-638A-49C9-AE8B-8A89A8966BFA}" type="pres">
      <dgm:prSet presAssocID="{D39DDF14-BA65-4A66-8C25-1C144B122405}" presName="childText" presStyleLbl="conFgAcc1" presStyleIdx="1" presStyleCnt="3">
        <dgm:presLayoutVars>
          <dgm:bulletEnabled val="1"/>
        </dgm:presLayoutVars>
      </dgm:prSet>
      <dgm:spPr/>
    </dgm:pt>
    <dgm:pt modelId="{36283E78-6BF2-4411-85D3-0FBEB7A9E4C7}" type="pres">
      <dgm:prSet presAssocID="{A78C3B84-1E4F-4C5A-A6A5-291161607CB3}" presName="spaceBetweenRectangles" presStyleCnt="0"/>
      <dgm:spPr/>
    </dgm:pt>
    <dgm:pt modelId="{55FEA6B5-149E-4224-BB9E-8B29E8A535C7}" type="pres">
      <dgm:prSet presAssocID="{3AA9C943-ADA0-4158-8E29-841C52775139}" presName="parentLin" presStyleCnt="0"/>
      <dgm:spPr/>
    </dgm:pt>
    <dgm:pt modelId="{5BBD35D1-9B2F-4DCE-957A-9063CAB4BB84}" type="pres">
      <dgm:prSet presAssocID="{3AA9C943-ADA0-4158-8E29-841C52775139}" presName="parentLeftMargin" presStyleLbl="node1" presStyleIdx="1" presStyleCnt="3"/>
      <dgm:spPr/>
    </dgm:pt>
    <dgm:pt modelId="{54674069-B7E4-40EE-9F0B-FA223BC2D3D9}" type="pres">
      <dgm:prSet presAssocID="{3AA9C943-ADA0-4158-8E29-841C52775139}" presName="parentText" presStyleLbl="node1" presStyleIdx="2" presStyleCnt="3">
        <dgm:presLayoutVars>
          <dgm:chMax val="0"/>
          <dgm:bulletEnabled val="1"/>
        </dgm:presLayoutVars>
      </dgm:prSet>
      <dgm:spPr/>
    </dgm:pt>
    <dgm:pt modelId="{3594AC28-2F0C-48CB-AEF2-11E140181EC0}" type="pres">
      <dgm:prSet presAssocID="{3AA9C943-ADA0-4158-8E29-841C52775139}" presName="negativeSpace" presStyleCnt="0"/>
      <dgm:spPr/>
    </dgm:pt>
    <dgm:pt modelId="{F2928E87-B8FA-4111-9EC9-30597BD37DFF}" type="pres">
      <dgm:prSet presAssocID="{3AA9C943-ADA0-4158-8E29-841C52775139}" presName="childText" presStyleLbl="conFgAcc1" presStyleIdx="2" presStyleCnt="3">
        <dgm:presLayoutVars>
          <dgm:bulletEnabled val="1"/>
        </dgm:presLayoutVars>
      </dgm:prSet>
      <dgm:spPr/>
    </dgm:pt>
  </dgm:ptLst>
  <dgm:cxnLst>
    <dgm:cxn modelId="{68AE5311-7709-4D46-A058-DF060045B26E}" type="presOf" srcId="{1A34709C-33BD-4428-8E24-D3E2408CB2C7}" destId="{5B753B30-638A-49C9-AE8B-8A89A8966BFA}" srcOrd="0" destOrd="1" presId="urn:microsoft.com/office/officeart/2005/8/layout/list1"/>
    <dgm:cxn modelId="{1B979F22-E5B0-4454-84FC-E05431BAF29B}" type="presOf" srcId="{347E49CA-475A-4807-A992-3FA3854AF78F}" destId="{17448B0A-97DC-4A91-B403-DC1AEEA1DC8B}" srcOrd="0" destOrd="0" presId="urn:microsoft.com/office/officeart/2005/8/layout/list1"/>
    <dgm:cxn modelId="{E474082C-36D3-452E-BED6-9555FE992F84}" type="presOf" srcId="{347E49CA-475A-4807-A992-3FA3854AF78F}" destId="{7BAB22DC-E249-4A38-93CB-5A92B4BAB0CC}" srcOrd="1" destOrd="0" presId="urn:microsoft.com/office/officeart/2005/8/layout/list1"/>
    <dgm:cxn modelId="{20525A2F-15C6-4728-AA6B-735B33212C81}" type="presOf" srcId="{00FABB8E-CFB4-4423-A1C2-CE9BC85F6C8A}" destId="{57B8A72B-8077-4D07-9D97-FB6CB30C49BD}" srcOrd="0" destOrd="1" presId="urn:microsoft.com/office/officeart/2005/8/layout/list1"/>
    <dgm:cxn modelId="{8537D536-AF71-4244-9AB9-073363E5C3B1}" type="presOf" srcId="{90B74EBE-2BCC-42BF-B226-2D9CF871132A}" destId="{57B8A72B-8077-4D07-9D97-FB6CB30C49BD}" srcOrd="0" destOrd="0" presId="urn:microsoft.com/office/officeart/2005/8/layout/list1"/>
    <dgm:cxn modelId="{3D0A763C-448F-4E90-B85C-303244A46530}" srcId="{72EA31EA-6FF0-4578-B7B0-6DD8A007E205}" destId="{511D13AB-83B7-4495-BFF8-13F3C83A4270}" srcOrd="0" destOrd="0" parTransId="{139A36A9-352E-47C5-8283-9C118F85FF13}" sibTransId="{FB55AC02-4C67-45D6-A148-DA0372D2CA59}"/>
    <dgm:cxn modelId="{7A5A424D-A01E-4201-815C-AF5F6BCEC880}" type="presOf" srcId="{57D80003-9724-4C31-85E2-17D3E7F71BAE}" destId="{5B753B30-638A-49C9-AE8B-8A89A8966BFA}" srcOrd="0" destOrd="0" presId="urn:microsoft.com/office/officeart/2005/8/layout/list1"/>
    <dgm:cxn modelId="{42C0014F-C161-41DD-B41E-80806C0A2153}" type="presOf" srcId="{511D13AB-83B7-4495-BFF8-13F3C83A4270}" destId="{F2928E87-B8FA-4111-9EC9-30597BD37DFF}" srcOrd="0" destOrd="1" presId="urn:microsoft.com/office/officeart/2005/8/layout/list1"/>
    <dgm:cxn modelId="{E09C0D53-E967-4420-9C4B-34C6639A0CB3}" srcId="{57D80003-9724-4C31-85E2-17D3E7F71BAE}" destId="{1A34709C-33BD-4428-8E24-D3E2408CB2C7}" srcOrd="0" destOrd="0" parTransId="{7A67518D-1F9C-4046-B3BC-128C79431DDD}" sibTransId="{1E41DC17-B520-4913-A421-FDD2FF4C947B}"/>
    <dgm:cxn modelId="{3D8FAA59-55B0-465D-B22A-8EBE74CFD84D}" srcId="{347E49CA-475A-4807-A992-3FA3854AF78F}" destId="{90B74EBE-2BCC-42BF-B226-2D9CF871132A}" srcOrd="0" destOrd="0" parTransId="{FDE05EF6-3570-4BAC-8346-9F9D8276955C}" sibTransId="{218B0800-7B3A-4280-AF92-721F4530F0D2}"/>
    <dgm:cxn modelId="{51DCF17B-4C60-40F5-ABAE-7782C2A265D7}" type="presOf" srcId="{D39DDF14-BA65-4A66-8C25-1C144B122405}" destId="{9F950361-E5BE-4140-B8A9-BA6B7DE2585A}" srcOrd="0" destOrd="0" presId="urn:microsoft.com/office/officeart/2005/8/layout/list1"/>
    <dgm:cxn modelId="{E818A797-1118-4A08-8B1C-543F00263822}" srcId="{3AA9C943-ADA0-4158-8E29-841C52775139}" destId="{72EA31EA-6FF0-4578-B7B0-6DD8A007E205}" srcOrd="0" destOrd="0" parTransId="{33943B50-7D63-4475-AB98-41AFEDC40E00}" sibTransId="{6BEC5C45-DC9B-4D51-BFC4-E97710B77625}"/>
    <dgm:cxn modelId="{92198799-C5AE-4EA7-B140-BBD92FB8A150}" type="presOf" srcId="{544128C6-B145-4EE4-BAB3-8DC484A0A150}" destId="{C14ABB56-9091-45EB-9491-75061EB2D788}" srcOrd="0" destOrd="0" presId="urn:microsoft.com/office/officeart/2005/8/layout/list1"/>
    <dgm:cxn modelId="{608230A7-836C-4EFB-AE25-302E9C9AEBAB}" srcId="{90B74EBE-2BCC-42BF-B226-2D9CF871132A}" destId="{00FABB8E-CFB4-4423-A1C2-CE9BC85F6C8A}" srcOrd="0" destOrd="0" parTransId="{0B0C5F31-9591-4CE5-B43A-ACCE0EF18FF3}" sibTransId="{AC44DEC7-49BC-47AF-80ED-9EDAF7A6C9BF}"/>
    <dgm:cxn modelId="{46972EAA-84A7-460D-B30D-9FA30FC66598}" srcId="{D39DDF14-BA65-4A66-8C25-1C144B122405}" destId="{57D80003-9724-4C31-85E2-17D3E7F71BAE}" srcOrd="0" destOrd="0" parTransId="{3DD3980D-CA02-42AB-966F-1FEDD275000E}" sibTransId="{98B008E3-CDAC-4FF4-A723-C08588EF0DE1}"/>
    <dgm:cxn modelId="{157839B8-7143-4C47-AB2B-49120E0B3E49}" srcId="{544128C6-B145-4EE4-BAB3-8DC484A0A150}" destId="{3AA9C943-ADA0-4158-8E29-841C52775139}" srcOrd="2" destOrd="0" parTransId="{CC681908-075C-4CEB-9889-11567389E731}" sibTransId="{5226CBCB-B4D4-46F8-A2D1-59D83A2E336C}"/>
    <dgm:cxn modelId="{D59942BC-E10A-4D28-B471-E0A3E0072231}" type="presOf" srcId="{3AA9C943-ADA0-4158-8E29-841C52775139}" destId="{5BBD35D1-9B2F-4DCE-957A-9063CAB4BB84}" srcOrd="0" destOrd="0" presId="urn:microsoft.com/office/officeart/2005/8/layout/list1"/>
    <dgm:cxn modelId="{844F7CCD-852D-4072-BEDE-664CDFF4ED23}" srcId="{544128C6-B145-4EE4-BAB3-8DC484A0A150}" destId="{D39DDF14-BA65-4A66-8C25-1C144B122405}" srcOrd="1" destOrd="0" parTransId="{0C1F4EA6-A129-420A-8C5B-76C23AA57C5E}" sibTransId="{A78C3B84-1E4F-4C5A-A6A5-291161607CB3}"/>
    <dgm:cxn modelId="{AC69A9CF-7EC7-4024-A66F-7861D7422BEF}" type="presOf" srcId="{72EA31EA-6FF0-4578-B7B0-6DD8A007E205}" destId="{F2928E87-B8FA-4111-9EC9-30597BD37DFF}" srcOrd="0" destOrd="0" presId="urn:microsoft.com/office/officeart/2005/8/layout/list1"/>
    <dgm:cxn modelId="{270463D1-5ED5-40D1-919B-566CF23FA2F7}" srcId="{544128C6-B145-4EE4-BAB3-8DC484A0A150}" destId="{347E49CA-475A-4807-A992-3FA3854AF78F}" srcOrd="0" destOrd="0" parTransId="{FD3245DD-3B60-44F9-A3D3-6A5A03CA81F2}" sibTransId="{A1B4847E-D55F-47BF-8DE8-D2863D9EA14B}"/>
    <dgm:cxn modelId="{FC5529F0-C01A-4BDC-AB1C-2026D63B4936}" type="presOf" srcId="{D39DDF14-BA65-4A66-8C25-1C144B122405}" destId="{FF4A1C0E-A77C-4946-9F52-5E49090E8C6F}" srcOrd="1" destOrd="0" presId="urn:microsoft.com/office/officeart/2005/8/layout/list1"/>
    <dgm:cxn modelId="{AEE742FD-FD2B-4EFC-B1F5-9859E61EB119}" type="presOf" srcId="{3AA9C943-ADA0-4158-8E29-841C52775139}" destId="{54674069-B7E4-40EE-9F0B-FA223BC2D3D9}" srcOrd="1" destOrd="0" presId="urn:microsoft.com/office/officeart/2005/8/layout/list1"/>
    <dgm:cxn modelId="{6F9DAD04-AD90-4F5A-BFC5-B54C4F2EB781}" type="presParOf" srcId="{C14ABB56-9091-45EB-9491-75061EB2D788}" destId="{B9D7333D-B8B1-4EAE-93F9-22FE26998364}" srcOrd="0" destOrd="0" presId="urn:microsoft.com/office/officeart/2005/8/layout/list1"/>
    <dgm:cxn modelId="{47995D05-3E96-4E58-BDB0-06536CF918EA}" type="presParOf" srcId="{B9D7333D-B8B1-4EAE-93F9-22FE26998364}" destId="{17448B0A-97DC-4A91-B403-DC1AEEA1DC8B}" srcOrd="0" destOrd="0" presId="urn:microsoft.com/office/officeart/2005/8/layout/list1"/>
    <dgm:cxn modelId="{E40580FE-D7DE-4635-8DF9-C43293D7F090}" type="presParOf" srcId="{B9D7333D-B8B1-4EAE-93F9-22FE26998364}" destId="{7BAB22DC-E249-4A38-93CB-5A92B4BAB0CC}" srcOrd="1" destOrd="0" presId="urn:microsoft.com/office/officeart/2005/8/layout/list1"/>
    <dgm:cxn modelId="{C0B39FDF-4205-4A31-A425-341276BA44BB}" type="presParOf" srcId="{C14ABB56-9091-45EB-9491-75061EB2D788}" destId="{F7965DFB-D528-4140-BEAD-F3BE391F07C8}" srcOrd="1" destOrd="0" presId="urn:microsoft.com/office/officeart/2005/8/layout/list1"/>
    <dgm:cxn modelId="{24A00EF3-A2AD-4E17-8D91-5A222CDF9347}" type="presParOf" srcId="{C14ABB56-9091-45EB-9491-75061EB2D788}" destId="{57B8A72B-8077-4D07-9D97-FB6CB30C49BD}" srcOrd="2" destOrd="0" presId="urn:microsoft.com/office/officeart/2005/8/layout/list1"/>
    <dgm:cxn modelId="{09F994E0-2897-4DDE-816F-30FD9F05FCA1}" type="presParOf" srcId="{C14ABB56-9091-45EB-9491-75061EB2D788}" destId="{293D8B28-2411-411D-B39A-5FA947723E62}" srcOrd="3" destOrd="0" presId="urn:microsoft.com/office/officeart/2005/8/layout/list1"/>
    <dgm:cxn modelId="{182CE012-E649-46E7-AE8D-AECB1EB41465}" type="presParOf" srcId="{C14ABB56-9091-45EB-9491-75061EB2D788}" destId="{02650696-D291-4F2F-9717-FF9DA3A16862}" srcOrd="4" destOrd="0" presId="urn:microsoft.com/office/officeart/2005/8/layout/list1"/>
    <dgm:cxn modelId="{188C14F3-3069-4BEE-8084-5039E5D8CE53}" type="presParOf" srcId="{02650696-D291-4F2F-9717-FF9DA3A16862}" destId="{9F950361-E5BE-4140-B8A9-BA6B7DE2585A}" srcOrd="0" destOrd="0" presId="urn:microsoft.com/office/officeart/2005/8/layout/list1"/>
    <dgm:cxn modelId="{7EE27A35-83DA-4F9C-BA48-C0370CB07923}" type="presParOf" srcId="{02650696-D291-4F2F-9717-FF9DA3A16862}" destId="{FF4A1C0E-A77C-4946-9F52-5E49090E8C6F}" srcOrd="1" destOrd="0" presId="urn:microsoft.com/office/officeart/2005/8/layout/list1"/>
    <dgm:cxn modelId="{C861688F-D2B0-4375-8390-938AF0438DF7}" type="presParOf" srcId="{C14ABB56-9091-45EB-9491-75061EB2D788}" destId="{1D576768-BA64-4E88-B24D-2A59A4DFBB10}" srcOrd="5" destOrd="0" presId="urn:microsoft.com/office/officeart/2005/8/layout/list1"/>
    <dgm:cxn modelId="{B7A8D311-CB40-474F-8560-358EEF5DBC11}" type="presParOf" srcId="{C14ABB56-9091-45EB-9491-75061EB2D788}" destId="{5B753B30-638A-49C9-AE8B-8A89A8966BFA}" srcOrd="6" destOrd="0" presId="urn:microsoft.com/office/officeart/2005/8/layout/list1"/>
    <dgm:cxn modelId="{4E81EACD-E859-49CD-A4F4-BB6E1E209117}" type="presParOf" srcId="{C14ABB56-9091-45EB-9491-75061EB2D788}" destId="{36283E78-6BF2-4411-85D3-0FBEB7A9E4C7}" srcOrd="7" destOrd="0" presId="urn:microsoft.com/office/officeart/2005/8/layout/list1"/>
    <dgm:cxn modelId="{AA76FC8E-B46B-4313-9E61-7D2DC8050866}" type="presParOf" srcId="{C14ABB56-9091-45EB-9491-75061EB2D788}" destId="{55FEA6B5-149E-4224-BB9E-8B29E8A535C7}" srcOrd="8" destOrd="0" presId="urn:microsoft.com/office/officeart/2005/8/layout/list1"/>
    <dgm:cxn modelId="{4B54F6C7-8B8B-4D63-8415-EF0295A598AB}" type="presParOf" srcId="{55FEA6B5-149E-4224-BB9E-8B29E8A535C7}" destId="{5BBD35D1-9B2F-4DCE-957A-9063CAB4BB84}" srcOrd="0" destOrd="0" presId="urn:microsoft.com/office/officeart/2005/8/layout/list1"/>
    <dgm:cxn modelId="{E7A10FF1-8B67-43C7-8D18-2300B16B070D}" type="presParOf" srcId="{55FEA6B5-149E-4224-BB9E-8B29E8A535C7}" destId="{54674069-B7E4-40EE-9F0B-FA223BC2D3D9}" srcOrd="1" destOrd="0" presId="urn:microsoft.com/office/officeart/2005/8/layout/list1"/>
    <dgm:cxn modelId="{3059E90F-2130-4F75-B556-BEAC89271784}" type="presParOf" srcId="{C14ABB56-9091-45EB-9491-75061EB2D788}" destId="{3594AC28-2F0C-48CB-AEF2-11E140181EC0}" srcOrd="9" destOrd="0" presId="urn:microsoft.com/office/officeart/2005/8/layout/list1"/>
    <dgm:cxn modelId="{5AC3D4C0-0A6A-4A1A-A96C-978286B9893B}" type="presParOf" srcId="{C14ABB56-9091-45EB-9491-75061EB2D788}" destId="{F2928E87-B8FA-4111-9EC9-30597BD37DF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DECCE8-8E0E-4BF8-8FB3-89775FCCD639}" type="doc">
      <dgm:prSet loTypeId="urn:microsoft.com/office/officeart/2016/7/layout/BasicLinearProcessNumbered" loCatId="process" qsTypeId="urn:microsoft.com/office/officeart/2005/8/quickstyle/simple5" qsCatId="simple" csTypeId="urn:microsoft.com/office/officeart/2005/8/colors/accent3_2" csCatId="accent3"/>
      <dgm:spPr/>
      <dgm:t>
        <a:bodyPr/>
        <a:lstStyle/>
        <a:p>
          <a:endParaRPr lang="en-US"/>
        </a:p>
      </dgm:t>
    </dgm:pt>
    <dgm:pt modelId="{D10F19DE-4FCD-4A8E-878D-0DAB6117E5E7}">
      <dgm:prSet/>
      <dgm:spPr/>
      <dgm:t>
        <a:bodyPr/>
        <a:lstStyle/>
        <a:p>
          <a:r>
            <a:rPr lang="en-US" b="1"/>
            <a:t>8.1</a:t>
          </a:r>
          <a:r>
            <a:rPr lang="en-US"/>
            <a:t> Outline the eight main ways to leverage secondary associations</a:t>
          </a:r>
        </a:p>
      </dgm:t>
    </dgm:pt>
    <dgm:pt modelId="{A8DC5385-7A51-40A8-8173-39A6AB693BF3}" type="parTrans" cxnId="{C078FC46-0436-4941-AFB1-9E1A87D17041}">
      <dgm:prSet/>
      <dgm:spPr/>
      <dgm:t>
        <a:bodyPr/>
        <a:lstStyle/>
        <a:p>
          <a:endParaRPr lang="en-US"/>
        </a:p>
      </dgm:t>
    </dgm:pt>
    <dgm:pt modelId="{083AD979-B69E-4C91-A081-5FE86E494F01}" type="sibTrans" cxnId="{C078FC46-0436-4941-AFB1-9E1A87D17041}">
      <dgm:prSet phldrT="1" phldr="0"/>
      <dgm:spPr/>
      <dgm:t>
        <a:bodyPr/>
        <a:lstStyle/>
        <a:p>
          <a:r>
            <a:rPr lang="en-US"/>
            <a:t>1</a:t>
          </a:r>
        </a:p>
      </dgm:t>
    </dgm:pt>
    <dgm:pt modelId="{36D2CBB8-6A8F-4AC1-9A39-B8A3FA3F41D8}">
      <dgm:prSet/>
      <dgm:spPr/>
      <dgm:t>
        <a:bodyPr/>
        <a:lstStyle/>
        <a:p>
          <a:r>
            <a:rPr lang="en-US" b="1"/>
            <a:t>8.2</a:t>
          </a:r>
          <a:r>
            <a:rPr lang="en-US"/>
            <a:t> Explain the process by which a brand can leverage secondary associations</a:t>
          </a:r>
        </a:p>
      </dgm:t>
    </dgm:pt>
    <dgm:pt modelId="{99D78124-5E1D-4070-A32B-087DFF1909B8}" type="parTrans" cxnId="{0045374F-51C6-4D21-927E-03747BF7D294}">
      <dgm:prSet/>
      <dgm:spPr/>
      <dgm:t>
        <a:bodyPr/>
        <a:lstStyle/>
        <a:p>
          <a:endParaRPr lang="en-US"/>
        </a:p>
      </dgm:t>
    </dgm:pt>
    <dgm:pt modelId="{2AF0AE82-BD6C-4226-A30F-DF90434F74E4}" type="sibTrans" cxnId="{0045374F-51C6-4D21-927E-03747BF7D294}">
      <dgm:prSet phldrT="2" phldr="0"/>
      <dgm:spPr/>
      <dgm:t>
        <a:bodyPr/>
        <a:lstStyle/>
        <a:p>
          <a:r>
            <a:rPr lang="en-US"/>
            <a:t>2</a:t>
          </a:r>
        </a:p>
      </dgm:t>
    </dgm:pt>
    <dgm:pt modelId="{A3C0FFFA-7B19-4853-BC66-72D9B83BB7E6}">
      <dgm:prSet/>
      <dgm:spPr/>
      <dgm:t>
        <a:bodyPr/>
        <a:lstStyle/>
        <a:p>
          <a:r>
            <a:rPr lang="en-US" b="1"/>
            <a:t>8.3</a:t>
          </a:r>
          <a:r>
            <a:rPr lang="en-US"/>
            <a:t> Describe some of the key tactical issues in leveraging secondary associations from different entities</a:t>
          </a:r>
        </a:p>
      </dgm:t>
    </dgm:pt>
    <dgm:pt modelId="{1D432ACE-E495-4806-B85E-5C5E3C5241CE}" type="parTrans" cxnId="{866D4C69-F5C0-4815-B6C1-E9B4A8D0B853}">
      <dgm:prSet/>
      <dgm:spPr/>
      <dgm:t>
        <a:bodyPr/>
        <a:lstStyle/>
        <a:p>
          <a:endParaRPr lang="en-US"/>
        </a:p>
      </dgm:t>
    </dgm:pt>
    <dgm:pt modelId="{86555EE1-97DA-4289-8B81-E8921A96E38E}" type="sibTrans" cxnId="{866D4C69-F5C0-4815-B6C1-E9B4A8D0B853}">
      <dgm:prSet phldrT="3" phldr="0"/>
      <dgm:spPr/>
      <dgm:t>
        <a:bodyPr/>
        <a:lstStyle/>
        <a:p>
          <a:r>
            <a:rPr lang="en-US"/>
            <a:t>3</a:t>
          </a:r>
        </a:p>
      </dgm:t>
    </dgm:pt>
    <dgm:pt modelId="{A355D11C-F479-42BE-A0E6-529D9EF64F24}" type="pres">
      <dgm:prSet presAssocID="{1FDECCE8-8E0E-4BF8-8FB3-89775FCCD639}" presName="Name0" presStyleCnt="0">
        <dgm:presLayoutVars>
          <dgm:animLvl val="lvl"/>
          <dgm:resizeHandles val="exact"/>
        </dgm:presLayoutVars>
      </dgm:prSet>
      <dgm:spPr/>
    </dgm:pt>
    <dgm:pt modelId="{CF842E21-433B-4AEC-8334-271D120E53C6}" type="pres">
      <dgm:prSet presAssocID="{D10F19DE-4FCD-4A8E-878D-0DAB6117E5E7}" presName="compositeNode" presStyleCnt="0">
        <dgm:presLayoutVars>
          <dgm:bulletEnabled val="1"/>
        </dgm:presLayoutVars>
      </dgm:prSet>
      <dgm:spPr/>
    </dgm:pt>
    <dgm:pt modelId="{F7ECB25F-3D0F-48C8-9567-F3B2409D6CC5}" type="pres">
      <dgm:prSet presAssocID="{D10F19DE-4FCD-4A8E-878D-0DAB6117E5E7}" presName="bgRect" presStyleLbl="bgAccFollowNode1" presStyleIdx="0" presStyleCnt="3"/>
      <dgm:spPr/>
    </dgm:pt>
    <dgm:pt modelId="{4E13CFB2-C83A-4262-B635-E8AC60022ABB}" type="pres">
      <dgm:prSet presAssocID="{083AD979-B69E-4C91-A081-5FE86E494F01}" presName="sibTransNodeCircle" presStyleLbl="alignNode1" presStyleIdx="0" presStyleCnt="6">
        <dgm:presLayoutVars>
          <dgm:chMax val="0"/>
          <dgm:bulletEnabled/>
        </dgm:presLayoutVars>
      </dgm:prSet>
      <dgm:spPr/>
    </dgm:pt>
    <dgm:pt modelId="{549CA060-AFDA-4F99-8C1A-CA517A24FD18}" type="pres">
      <dgm:prSet presAssocID="{D10F19DE-4FCD-4A8E-878D-0DAB6117E5E7}" presName="bottomLine" presStyleLbl="alignNode1" presStyleIdx="1" presStyleCnt="6">
        <dgm:presLayoutVars/>
      </dgm:prSet>
      <dgm:spPr/>
    </dgm:pt>
    <dgm:pt modelId="{DB9B4D0B-7758-4778-A3AC-F61EB0AB6DFB}" type="pres">
      <dgm:prSet presAssocID="{D10F19DE-4FCD-4A8E-878D-0DAB6117E5E7}" presName="nodeText" presStyleLbl="bgAccFollowNode1" presStyleIdx="0" presStyleCnt="3">
        <dgm:presLayoutVars>
          <dgm:bulletEnabled val="1"/>
        </dgm:presLayoutVars>
      </dgm:prSet>
      <dgm:spPr/>
    </dgm:pt>
    <dgm:pt modelId="{092D2D44-E8AB-473E-AAA0-522778DF2328}" type="pres">
      <dgm:prSet presAssocID="{083AD979-B69E-4C91-A081-5FE86E494F01}" presName="sibTrans" presStyleCnt="0"/>
      <dgm:spPr/>
    </dgm:pt>
    <dgm:pt modelId="{6BEED539-345D-435E-8CF0-CA4EC0874B6C}" type="pres">
      <dgm:prSet presAssocID="{36D2CBB8-6A8F-4AC1-9A39-B8A3FA3F41D8}" presName="compositeNode" presStyleCnt="0">
        <dgm:presLayoutVars>
          <dgm:bulletEnabled val="1"/>
        </dgm:presLayoutVars>
      </dgm:prSet>
      <dgm:spPr/>
    </dgm:pt>
    <dgm:pt modelId="{18A340FE-5271-4E13-82FC-3B8D24EFAEBA}" type="pres">
      <dgm:prSet presAssocID="{36D2CBB8-6A8F-4AC1-9A39-B8A3FA3F41D8}" presName="bgRect" presStyleLbl="bgAccFollowNode1" presStyleIdx="1" presStyleCnt="3"/>
      <dgm:spPr/>
    </dgm:pt>
    <dgm:pt modelId="{E8CBD7D0-FEBB-4107-88C0-5E7055B6A938}" type="pres">
      <dgm:prSet presAssocID="{2AF0AE82-BD6C-4226-A30F-DF90434F74E4}" presName="sibTransNodeCircle" presStyleLbl="alignNode1" presStyleIdx="2" presStyleCnt="6">
        <dgm:presLayoutVars>
          <dgm:chMax val="0"/>
          <dgm:bulletEnabled/>
        </dgm:presLayoutVars>
      </dgm:prSet>
      <dgm:spPr/>
    </dgm:pt>
    <dgm:pt modelId="{ED74898B-5B82-4712-8D9B-38CB227318FF}" type="pres">
      <dgm:prSet presAssocID="{36D2CBB8-6A8F-4AC1-9A39-B8A3FA3F41D8}" presName="bottomLine" presStyleLbl="alignNode1" presStyleIdx="3" presStyleCnt="6">
        <dgm:presLayoutVars/>
      </dgm:prSet>
      <dgm:spPr/>
    </dgm:pt>
    <dgm:pt modelId="{4F2117FF-14CA-46E9-95BB-5B253E879359}" type="pres">
      <dgm:prSet presAssocID="{36D2CBB8-6A8F-4AC1-9A39-B8A3FA3F41D8}" presName="nodeText" presStyleLbl="bgAccFollowNode1" presStyleIdx="1" presStyleCnt="3">
        <dgm:presLayoutVars>
          <dgm:bulletEnabled val="1"/>
        </dgm:presLayoutVars>
      </dgm:prSet>
      <dgm:spPr/>
    </dgm:pt>
    <dgm:pt modelId="{1AF8E483-A436-4B92-AB63-8D1D6CB12397}" type="pres">
      <dgm:prSet presAssocID="{2AF0AE82-BD6C-4226-A30F-DF90434F74E4}" presName="sibTrans" presStyleCnt="0"/>
      <dgm:spPr/>
    </dgm:pt>
    <dgm:pt modelId="{7CD81BAB-9E44-4AA7-9BC1-29E2980E92DC}" type="pres">
      <dgm:prSet presAssocID="{A3C0FFFA-7B19-4853-BC66-72D9B83BB7E6}" presName="compositeNode" presStyleCnt="0">
        <dgm:presLayoutVars>
          <dgm:bulletEnabled val="1"/>
        </dgm:presLayoutVars>
      </dgm:prSet>
      <dgm:spPr/>
    </dgm:pt>
    <dgm:pt modelId="{81BA3B5A-F897-4F5F-88E0-629AB1E1DC56}" type="pres">
      <dgm:prSet presAssocID="{A3C0FFFA-7B19-4853-BC66-72D9B83BB7E6}" presName="bgRect" presStyleLbl="bgAccFollowNode1" presStyleIdx="2" presStyleCnt="3"/>
      <dgm:spPr/>
    </dgm:pt>
    <dgm:pt modelId="{5C5E378D-ADB4-4B19-8F01-1A7FBF0D9D45}" type="pres">
      <dgm:prSet presAssocID="{86555EE1-97DA-4289-8B81-E8921A96E38E}" presName="sibTransNodeCircle" presStyleLbl="alignNode1" presStyleIdx="4" presStyleCnt="6">
        <dgm:presLayoutVars>
          <dgm:chMax val="0"/>
          <dgm:bulletEnabled/>
        </dgm:presLayoutVars>
      </dgm:prSet>
      <dgm:spPr/>
    </dgm:pt>
    <dgm:pt modelId="{D467F5C7-7C02-419A-AB87-0E2941B328EF}" type="pres">
      <dgm:prSet presAssocID="{A3C0FFFA-7B19-4853-BC66-72D9B83BB7E6}" presName="bottomLine" presStyleLbl="alignNode1" presStyleIdx="5" presStyleCnt="6">
        <dgm:presLayoutVars/>
      </dgm:prSet>
      <dgm:spPr/>
    </dgm:pt>
    <dgm:pt modelId="{B3751972-FCDE-4410-97AC-309AE3BCD76D}" type="pres">
      <dgm:prSet presAssocID="{A3C0FFFA-7B19-4853-BC66-72D9B83BB7E6}" presName="nodeText" presStyleLbl="bgAccFollowNode1" presStyleIdx="2" presStyleCnt="3">
        <dgm:presLayoutVars>
          <dgm:bulletEnabled val="1"/>
        </dgm:presLayoutVars>
      </dgm:prSet>
      <dgm:spPr/>
    </dgm:pt>
  </dgm:ptLst>
  <dgm:cxnLst>
    <dgm:cxn modelId="{B2F3930A-51F7-42ED-A06C-2EDA87C89E7C}" type="presOf" srcId="{86555EE1-97DA-4289-8B81-E8921A96E38E}" destId="{5C5E378D-ADB4-4B19-8F01-1A7FBF0D9D45}" srcOrd="0" destOrd="0" presId="urn:microsoft.com/office/officeart/2016/7/layout/BasicLinearProcessNumbered"/>
    <dgm:cxn modelId="{252AE212-5B8F-49E4-A6EA-21EE916C5FE1}" type="presOf" srcId="{36D2CBB8-6A8F-4AC1-9A39-B8A3FA3F41D8}" destId="{18A340FE-5271-4E13-82FC-3B8D24EFAEBA}" srcOrd="0" destOrd="0" presId="urn:microsoft.com/office/officeart/2016/7/layout/BasicLinearProcessNumbered"/>
    <dgm:cxn modelId="{153CAC30-DBF2-48CA-B153-67057FDEFC62}" type="presOf" srcId="{1FDECCE8-8E0E-4BF8-8FB3-89775FCCD639}" destId="{A355D11C-F479-42BE-A0E6-529D9EF64F24}" srcOrd="0" destOrd="0" presId="urn:microsoft.com/office/officeart/2016/7/layout/BasicLinearProcessNumbered"/>
    <dgm:cxn modelId="{C078FC46-0436-4941-AFB1-9E1A87D17041}" srcId="{1FDECCE8-8E0E-4BF8-8FB3-89775FCCD639}" destId="{D10F19DE-4FCD-4A8E-878D-0DAB6117E5E7}" srcOrd="0" destOrd="0" parTransId="{A8DC5385-7A51-40A8-8173-39A6AB693BF3}" sibTransId="{083AD979-B69E-4C91-A081-5FE86E494F01}"/>
    <dgm:cxn modelId="{866D4C69-F5C0-4815-B6C1-E9B4A8D0B853}" srcId="{1FDECCE8-8E0E-4BF8-8FB3-89775FCCD639}" destId="{A3C0FFFA-7B19-4853-BC66-72D9B83BB7E6}" srcOrd="2" destOrd="0" parTransId="{1D432ACE-E495-4806-B85E-5C5E3C5241CE}" sibTransId="{86555EE1-97DA-4289-8B81-E8921A96E38E}"/>
    <dgm:cxn modelId="{0045374F-51C6-4D21-927E-03747BF7D294}" srcId="{1FDECCE8-8E0E-4BF8-8FB3-89775FCCD639}" destId="{36D2CBB8-6A8F-4AC1-9A39-B8A3FA3F41D8}" srcOrd="1" destOrd="0" parTransId="{99D78124-5E1D-4070-A32B-087DFF1909B8}" sibTransId="{2AF0AE82-BD6C-4226-A30F-DF90434F74E4}"/>
    <dgm:cxn modelId="{6E23A871-A163-4DEF-BEC8-54A67A13B2A6}" type="presOf" srcId="{2AF0AE82-BD6C-4226-A30F-DF90434F74E4}" destId="{E8CBD7D0-FEBB-4107-88C0-5E7055B6A938}" srcOrd="0" destOrd="0" presId="urn:microsoft.com/office/officeart/2016/7/layout/BasicLinearProcessNumbered"/>
    <dgm:cxn modelId="{4DB43073-DA1C-41D7-9D4B-28F8E36104BE}" type="presOf" srcId="{36D2CBB8-6A8F-4AC1-9A39-B8A3FA3F41D8}" destId="{4F2117FF-14CA-46E9-95BB-5B253E879359}" srcOrd="1" destOrd="0" presId="urn:microsoft.com/office/officeart/2016/7/layout/BasicLinearProcessNumbered"/>
    <dgm:cxn modelId="{6CD58C78-99B6-418B-9031-3B9A070E2175}" type="presOf" srcId="{D10F19DE-4FCD-4A8E-878D-0DAB6117E5E7}" destId="{F7ECB25F-3D0F-48C8-9567-F3B2409D6CC5}" srcOrd="0" destOrd="0" presId="urn:microsoft.com/office/officeart/2016/7/layout/BasicLinearProcessNumbered"/>
    <dgm:cxn modelId="{D5F0A183-C353-4E3A-8925-AF1441D91E87}" type="presOf" srcId="{D10F19DE-4FCD-4A8E-878D-0DAB6117E5E7}" destId="{DB9B4D0B-7758-4778-A3AC-F61EB0AB6DFB}" srcOrd="1" destOrd="0" presId="urn:microsoft.com/office/officeart/2016/7/layout/BasicLinearProcessNumbered"/>
    <dgm:cxn modelId="{BE713FB8-F8E8-49ED-BF19-9405320A6FB2}" type="presOf" srcId="{A3C0FFFA-7B19-4853-BC66-72D9B83BB7E6}" destId="{B3751972-FCDE-4410-97AC-309AE3BCD76D}" srcOrd="1" destOrd="0" presId="urn:microsoft.com/office/officeart/2016/7/layout/BasicLinearProcessNumbered"/>
    <dgm:cxn modelId="{DE9F6BB8-818B-404A-B930-7CFAD67A4DAA}" type="presOf" srcId="{083AD979-B69E-4C91-A081-5FE86E494F01}" destId="{4E13CFB2-C83A-4262-B635-E8AC60022ABB}" srcOrd="0" destOrd="0" presId="urn:microsoft.com/office/officeart/2016/7/layout/BasicLinearProcessNumbered"/>
    <dgm:cxn modelId="{94A327FA-0B92-430F-8827-A4C2EB5E98D5}" type="presOf" srcId="{A3C0FFFA-7B19-4853-BC66-72D9B83BB7E6}" destId="{81BA3B5A-F897-4F5F-88E0-629AB1E1DC56}" srcOrd="0" destOrd="0" presId="urn:microsoft.com/office/officeart/2016/7/layout/BasicLinearProcessNumbered"/>
    <dgm:cxn modelId="{17E21431-9B66-4DBB-8F5F-9C36D6BEC3B1}" type="presParOf" srcId="{A355D11C-F479-42BE-A0E6-529D9EF64F24}" destId="{CF842E21-433B-4AEC-8334-271D120E53C6}" srcOrd="0" destOrd="0" presId="urn:microsoft.com/office/officeart/2016/7/layout/BasicLinearProcessNumbered"/>
    <dgm:cxn modelId="{636D1AAF-986F-4945-B042-D3F7D64F8CDD}" type="presParOf" srcId="{CF842E21-433B-4AEC-8334-271D120E53C6}" destId="{F7ECB25F-3D0F-48C8-9567-F3B2409D6CC5}" srcOrd="0" destOrd="0" presId="urn:microsoft.com/office/officeart/2016/7/layout/BasicLinearProcessNumbered"/>
    <dgm:cxn modelId="{3BF52F41-A2F4-4B87-BEB2-05E5A385EF4E}" type="presParOf" srcId="{CF842E21-433B-4AEC-8334-271D120E53C6}" destId="{4E13CFB2-C83A-4262-B635-E8AC60022ABB}" srcOrd="1" destOrd="0" presId="urn:microsoft.com/office/officeart/2016/7/layout/BasicLinearProcessNumbered"/>
    <dgm:cxn modelId="{895F5C0D-486F-4BEB-927C-065BAECBA9F5}" type="presParOf" srcId="{CF842E21-433B-4AEC-8334-271D120E53C6}" destId="{549CA060-AFDA-4F99-8C1A-CA517A24FD18}" srcOrd="2" destOrd="0" presId="urn:microsoft.com/office/officeart/2016/7/layout/BasicLinearProcessNumbered"/>
    <dgm:cxn modelId="{8A1BAD10-F8EE-4E7B-97B6-8B11F9BFC71A}" type="presParOf" srcId="{CF842E21-433B-4AEC-8334-271D120E53C6}" destId="{DB9B4D0B-7758-4778-A3AC-F61EB0AB6DFB}" srcOrd="3" destOrd="0" presId="urn:microsoft.com/office/officeart/2016/7/layout/BasicLinearProcessNumbered"/>
    <dgm:cxn modelId="{3931A8C2-D9F4-4BFB-A9E7-5F0AA0B3A4A5}" type="presParOf" srcId="{A355D11C-F479-42BE-A0E6-529D9EF64F24}" destId="{092D2D44-E8AB-473E-AAA0-522778DF2328}" srcOrd="1" destOrd="0" presId="urn:microsoft.com/office/officeart/2016/7/layout/BasicLinearProcessNumbered"/>
    <dgm:cxn modelId="{BEA31FE6-56A7-4E47-B2B0-555ED9A4576C}" type="presParOf" srcId="{A355D11C-F479-42BE-A0E6-529D9EF64F24}" destId="{6BEED539-345D-435E-8CF0-CA4EC0874B6C}" srcOrd="2" destOrd="0" presId="urn:microsoft.com/office/officeart/2016/7/layout/BasicLinearProcessNumbered"/>
    <dgm:cxn modelId="{BC5B5201-A90C-4787-9232-586E7D9FB241}" type="presParOf" srcId="{6BEED539-345D-435E-8CF0-CA4EC0874B6C}" destId="{18A340FE-5271-4E13-82FC-3B8D24EFAEBA}" srcOrd="0" destOrd="0" presId="urn:microsoft.com/office/officeart/2016/7/layout/BasicLinearProcessNumbered"/>
    <dgm:cxn modelId="{F60E535D-33B5-41AB-ACA0-C777592C0F76}" type="presParOf" srcId="{6BEED539-345D-435E-8CF0-CA4EC0874B6C}" destId="{E8CBD7D0-FEBB-4107-88C0-5E7055B6A938}" srcOrd="1" destOrd="0" presId="urn:microsoft.com/office/officeart/2016/7/layout/BasicLinearProcessNumbered"/>
    <dgm:cxn modelId="{098E9DA9-0218-433B-AC0B-078756AD1678}" type="presParOf" srcId="{6BEED539-345D-435E-8CF0-CA4EC0874B6C}" destId="{ED74898B-5B82-4712-8D9B-38CB227318FF}" srcOrd="2" destOrd="0" presId="urn:microsoft.com/office/officeart/2016/7/layout/BasicLinearProcessNumbered"/>
    <dgm:cxn modelId="{9EFF20F7-47A7-4916-B21A-E3F04A7B7B58}" type="presParOf" srcId="{6BEED539-345D-435E-8CF0-CA4EC0874B6C}" destId="{4F2117FF-14CA-46E9-95BB-5B253E879359}" srcOrd="3" destOrd="0" presId="urn:microsoft.com/office/officeart/2016/7/layout/BasicLinearProcessNumbered"/>
    <dgm:cxn modelId="{DCFCB482-48C6-4E4D-9B8C-68D218928F74}" type="presParOf" srcId="{A355D11C-F479-42BE-A0E6-529D9EF64F24}" destId="{1AF8E483-A436-4B92-AB63-8D1D6CB12397}" srcOrd="3" destOrd="0" presId="urn:microsoft.com/office/officeart/2016/7/layout/BasicLinearProcessNumbered"/>
    <dgm:cxn modelId="{DF36B7DF-B7AC-47FF-8DB8-3192B835AE6F}" type="presParOf" srcId="{A355D11C-F479-42BE-A0E6-529D9EF64F24}" destId="{7CD81BAB-9E44-4AA7-9BC1-29E2980E92DC}" srcOrd="4" destOrd="0" presId="urn:microsoft.com/office/officeart/2016/7/layout/BasicLinearProcessNumbered"/>
    <dgm:cxn modelId="{31013E06-BCA2-4A7F-AD9D-11E5A3B74C30}" type="presParOf" srcId="{7CD81BAB-9E44-4AA7-9BC1-29E2980E92DC}" destId="{81BA3B5A-F897-4F5F-88E0-629AB1E1DC56}" srcOrd="0" destOrd="0" presId="urn:microsoft.com/office/officeart/2016/7/layout/BasicLinearProcessNumbered"/>
    <dgm:cxn modelId="{BCE5F746-04EC-4189-B403-6C5B77F7455C}" type="presParOf" srcId="{7CD81BAB-9E44-4AA7-9BC1-29E2980E92DC}" destId="{5C5E378D-ADB4-4B19-8F01-1A7FBF0D9D45}" srcOrd="1" destOrd="0" presId="urn:microsoft.com/office/officeart/2016/7/layout/BasicLinearProcessNumbered"/>
    <dgm:cxn modelId="{962D31DA-6441-453C-8EB7-8C18F463F3B5}" type="presParOf" srcId="{7CD81BAB-9E44-4AA7-9BC1-29E2980E92DC}" destId="{D467F5C7-7C02-419A-AB87-0E2941B328EF}" srcOrd="2" destOrd="0" presId="urn:microsoft.com/office/officeart/2016/7/layout/BasicLinearProcessNumbered"/>
    <dgm:cxn modelId="{3445EEB0-25B5-44B8-A457-330B65F4DB15}" type="presParOf" srcId="{7CD81BAB-9E44-4AA7-9BC1-29E2980E92DC}" destId="{B3751972-FCDE-4410-97AC-309AE3BCD76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F98FAC-44EB-4CD6-B183-BC3755F485D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89BB07-B041-436F-B4E3-3F6A5D95E5D2}">
      <dgm:prSet/>
      <dgm:spPr/>
      <dgm:t>
        <a:bodyPr/>
        <a:lstStyle/>
        <a:p>
          <a:pPr>
            <a:defRPr b="1"/>
          </a:pPr>
          <a:r>
            <a:rPr lang="en-IN"/>
            <a:t>Celebrity endorsers should have</a:t>
          </a:r>
          <a:endParaRPr lang="en-US"/>
        </a:p>
      </dgm:t>
    </dgm:pt>
    <dgm:pt modelId="{294603E8-3EDE-4363-9ED9-A401B9A45184}" type="parTrans" cxnId="{FE7B6D16-73B9-4990-9B76-AE49D9BEE475}">
      <dgm:prSet/>
      <dgm:spPr/>
      <dgm:t>
        <a:bodyPr/>
        <a:lstStyle/>
        <a:p>
          <a:endParaRPr lang="en-US"/>
        </a:p>
      </dgm:t>
    </dgm:pt>
    <dgm:pt modelId="{7EBF7869-3DAA-47C7-9C33-34DA8022EE72}" type="sibTrans" cxnId="{FE7B6D16-73B9-4990-9B76-AE49D9BEE475}">
      <dgm:prSet/>
      <dgm:spPr/>
      <dgm:t>
        <a:bodyPr/>
        <a:lstStyle/>
        <a:p>
          <a:endParaRPr lang="en-US"/>
        </a:p>
      </dgm:t>
    </dgm:pt>
    <dgm:pt modelId="{E6722C4A-6736-4696-97BD-BAB24974A3F9}">
      <dgm:prSet/>
      <dgm:spPr/>
      <dgm:t>
        <a:bodyPr/>
        <a:lstStyle/>
        <a:p>
          <a:r>
            <a:rPr lang="en-IN" dirty="0"/>
            <a:t>High level of visibility</a:t>
          </a:r>
          <a:endParaRPr lang="en-US" dirty="0"/>
        </a:p>
      </dgm:t>
    </dgm:pt>
    <dgm:pt modelId="{FE99CD59-1914-49F2-A9CE-CA27B3CF75D4}" type="parTrans" cxnId="{C1FF90B4-6F63-492A-87FF-F9448D6787A2}">
      <dgm:prSet/>
      <dgm:spPr/>
      <dgm:t>
        <a:bodyPr/>
        <a:lstStyle/>
        <a:p>
          <a:endParaRPr lang="en-US"/>
        </a:p>
      </dgm:t>
    </dgm:pt>
    <dgm:pt modelId="{060A6BF5-B52B-49AD-8982-25D3411AB0A8}" type="sibTrans" cxnId="{C1FF90B4-6F63-492A-87FF-F9448D6787A2}">
      <dgm:prSet/>
      <dgm:spPr/>
      <dgm:t>
        <a:bodyPr/>
        <a:lstStyle/>
        <a:p>
          <a:endParaRPr lang="en-US"/>
        </a:p>
      </dgm:t>
    </dgm:pt>
    <dgm:pt modelId="{EF884587-8883-49F8-A176-E569DFB7D3E5}">
      <dgm:prSet/>
      <dgm:spPr/>
      <dgm:t>
        <a:bodyPr/>
        <a:lstStyle/>
        <a:p>
          <a:r>
            <a:rPr lang="en-IN"/>
            <a:t>Rich set of potentially useful associations, judgments, and feelings</a:t>
          </a:r>
          <a:endParaRPr lang="en-US"/>
        </a:p>
      </dgm:t>
    </dgm:pt>
    <dgm:pt modelId="{9B5E13CC-DF42-4B09-A459-DB25652AC99F}" type="parTrans" cxnId="{6959C0FC-7083-4E57-8F57-4CA4AB543B28}">
      <dgm:prSet/>
      <dgm:spPr/>
      <dgm:t>
        <a:bodyPr/>
        <a:lstStyle/>
        <a:p>
          <a:endParaRPr lang="en-US"/>
        </a:p>
      </dgm:t>
    </dgm:pt>
    <dgm:pt modelId="{4238C3D4-25FC-4499-A1E1-2A57D3BB5C2C}" type="sibTrans" cxnId="{6959C0FC-7083-4E57-8F57-4CA4AB543B28}">
      <dgm:prSet/>
      <dgm:spPr/>
      <dgm:t>
        <a:bodyPr/>
        <a:lstStyle/>
        <a:p>
          <a:endParaRPr lang="en-US"/>
        </a:p>
      </dgm:t>
    </dgm:pt>
    <dgm:pt modelId="{87D32218-8CB5-4AEE-8622-1D4853EC31BC}">
      <dgm:prSet/>
      <dgm:spPr/>
      <dgm:t>
        <a:bodyPr/>
        <a:lstStyle/>
        <a:p>
          <a:pPr>
            <a:defRPr b="1"/>
          </a:pPr>
          <a:r>
            <a:rPr lang="en-IN"/>
            <a:t>Potential problems</a:t>
          </a:r>
          <a:endParaRPr lang="en-US"/>
        </a:p>
      </dgm:t>
    </dgm:pt>
    <dgm:pt modelId="{C1D1F821-08EA-4A44-9332-B4A745B2E336}" type="parTrans" cxnId="{44BB0BE9-6513-4FC4-B9FB-186E935BDBD3}">
      <dgm:prSet/>
      <dgm:spPr/>
      <dgm:t>
        <a:bodyPr/>
        <a:lstStyle/>
        <a:p>
          <a:endParaRPr lang="en-US"/>
        </a:p>
      </dgm:t>
    </dgm:pt>
    <dgm:pt modelId="{903DCFFB-6498-4173-8B51-2FD30CC38CF0}" type="sibTrans" cxnId="{44BB0BE9-6513-4FC4-B9FB-186E935BDBD3}">
      <dgm:prSet/>
      <dgm:spPr/>
      <dgm:t>
        <a:bodyPr/>
        <a:lstStyle/>
        <a:p>
          <a:endParaRPr lang="en-US"/>
        </a:p>
      </dgm:t>
    </dgm:pt>
    <dgm:pt modelId="{A1ACFECA-A369-4579-B605-E40DC51E1BFC}">
      <dgm:prSet/>
      <dgm:spPr/>
      <dgm:t>
        <a:bodyPr/>
        <a:lstStyle/>
        <a:p>
          <a:r>
            <a:rPr lang="en-IN"/>
            <a:t>Celebrity endorsers can endorse so many products that they lack any specific product meaning</a:t>
          </a:r>
          <a:endParaRPr lang="en-US"/>
        </a:p>
      </dgm:t>
    </dgm:pt>
    <dgm:pt modelId="{8C706D28-784E-4C24-B25F-5A248C8D4F68}" type="parTrans" cxnId="{F1662C1D-2CCA-4E01-ADD7-63B22D1BD1A0}">
      <dgm:prSet/>
      <dgm:spPr/>
      <dgm:t>
        <a:bodyPr/>
        <a:lstStyle/>
        <a:p>
          <a:endParaRPr lang="en-US"/>
        </a:p>
      </dgm:t>
    </dgm:pt>
    <dgm:pt modelId="{435307F2-E028-4822-BF67-BFA3B3C96B94}" type="sibTrans" cxnId="{F1662C1D-2CCA-4E01-ADD7-63B22D1BD1A0}">
      <dgm:prSet/>
      <dgm:spPr/>
      <dgm:t>
        <a:bodyPr/>
        <a:lstStyle/>
        <a:p>
          <a:endParaRPr lang="en-US"/>
        </a:p>
      </dgm:t>
    </dgm:pt>
    <dgm:pt modelId="{71DB0B3C-B191-4CEE-B4C6-E23956B34418}">
      <dgm:prSet/>
      <dgm:spPr/>
      <dgm:t>
        <a:bodyPr/>
        <a:lstStyle/>
        <a:p>
          <a:r>
            <a:rPr lang="en-IN" dirty="0"/>
            <a:t>Or are seen as opportunistic or insincere</a:t>
          </a:r>
          <a:endParaRPr lang="en-US" dirty="0"/>
        </a:p>
      </dgm:t>
    </dgm:pt>
    <dgm:pt modelId="{B6E548DC-25E8-405E-A752-8B7D8C8BE11A}" type="parTrans" cxnId="{32CB6E59-43A2-4D9F-958A-2AFF500FE6ED}">
      <dgm:prSet/>
      <dgm:spPr/>
      <dgm:t>
        <a:bodyPr/>
        <a:lstStyle/>
        <a:p>
          <a:endParaRPr lang="en-US"/>
        </a:p>
      </dgm:t>
    </dgm:pt>
    <dgm:pt modelId="{33F64B5E-780D-465C-A5CD-D278460E91DC}" type="sibTrans" cxnId="{32CB6E59-43A2-4D9F-958A-2AFF500FE6ED}">
      <dgm:prSet/>
      <dgm:spPr/>
      <dgm:t>
        <a:bodyPr/>
        <a:lstStyle/>
        <a:p>
          <a:endParaRPr lang="en-US"/>
        </a:p>
      </dgm:t>
    </dgm:pt>
    <dgm:pt modelId="{ECCD94EC-643F-4995-B136-06D4CD3AF7DC}">
      <dgm:prSet/>
      <dgm:spPr/>
      <dgm:t>
        <a:bodyPr/>
        <a:lstStyle/>
        <a:p>
          <a:r>
            <a:rPr lang="en-IN"/>
            <a:t>Must be a reasonable match between celebrity and product</a:t>
          </a:r>
          <a:endParaRPr lang="en-US"/>
        </a:p>
      </dgm:t>
    </dgm:pt>
    <dgm:pt modelId="{10D58466-9491-43AC-8007-D2192CA07DE7}" type="parTrans" cxnId="{8A4D68EE-9A9D-47A2-9323-F92304B40F79}">
      <dgm:prSet/>
      <dgm:spPr/>
      <dgm:t>
        <a:bodyPr/>
        <a:lstStyle/>
        <a:p>
          <a:endParaRPr lang="en-US"/>
        </a:p>
      </dgm:t>
    </dgm:pt>
    <dgm:pt modelId="{0375BD74-DD2F-4F20-8D8F-A60F7B8C3D63}" type="sibTrans" cxnId="{8A4D68EE-9A9D-47A2-9323-F92304B40F79}">
      <dgm:prSet/>
      <dgm:spPr/>
      <dgm:t>
        <a:bodyPr/>
        <a:lstStyle/>
        <a:p>
          <a:endParaRPr lang="en-US"/>
        </a:p>
      </dgm:t>
    </dgm:pt>
    <dgm:pt modelId="{69E53F93-404D-483A-9A88-CD4891E12338}">
      <dgm:prSet/>
      <dgm:spPr/>
      <dgm:t>
        <a:bodyPr/>
        <a:lstStyle/>
        <a:p>
          <a:r>
            <a:rPr lang="en-IN"/>
            <a:t>Celebrity endorsers can get in trouble or lose popularity</a:t>
          </a:r>
          <a:endParaRPr lang="en-US"/>
        </a:p>
      </dgm:t>
    </dgm:pt>
    <dgm:pt modelId="{498476A0-7C17-4F20-9003-3FF97C7982A2}" type="parTrans" cxnId="{CBE0D2BC-83F8-4C66-96E5-6BEDD46EC418}">
      <dgm:prSet/>
      <dgm:spPr/>
      <dgm:t>
        <a:bodyPr/>
        <a:lstStyle/>
        <a:p>
          <a:endParaRPr lang="en-US"/>
        </a:p>
      </dgm:t>
    </dgm:pt>
    <dgm:pt modelId="{9165EAA5-04AC-4F7A-95B7-F51D55980457}" type="sibTrans" cxnId="{CBE0D2BC-83F8-4C66-96E5-6BEDD46EC418}">
      <dgm:prSet/>
      <dgm:spPr/>
      <dgm:t>
        <a:bodyPr/>
        <a:lstStyle/>
        <a:p>
          <a:endParaRPr lang="en-US"/>
        </a:p>
      </dgm:t>
    </dgm:pt>
    <dgm:pt modelId="{FAF2AE62-FAEA-4229-9216-0699C185CEC2}" type="pres">
      <dgm:prSet presAssocID="{59F98FAC-44EB-4CD6-B183-BC3755F485DA}" presName="root" presStyleCnt="0">
        <dgm:presLayoutVars>
          <dgm:dir/>
          <dgm:resizeHandles val="exact"/>
        </dgm:presLayoutVars>
      </dgm:prSet>
      <dgm:spPr/>
    </dgm:pt>
    <dgm:pt modelId="{9FBCFC4B-BAB8-49A6-92A1-5F0B866732F8}" type="pres">
      <dgm:prSet presAssocID="{E689BB07-B041-436F-B4E3-3F6A5D95E5D2}" presName="compNode" presStyleCnt="0"/>
      <dgm:spPr/>
    </dgm:pt>
    <dgm:pt modelId="{93B69FA5-EA23-4FC6-8AA7-7AEA8028126A}" type="pres">
      <dgm:prSet presAssocID="{E689BB07-B041-436F-B4E3-3F6A5D95E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ma"/>
        </a:ext>
      </dgm:extLst>
    </dgm:pt>
    <dgm:pt modelId="{9C483F5A-7AC7-45DC-9473-2A31E5C31D7E}" type="pres">
      <dgm:prSet presAssocID="{E689BB07-B041-436F-B4E3-3F6A5D95E5D2}" presName="iconSpace" presStyleCnt="0"/>
      <dgm:spPr/>
    </dgm:pt>
    <dgm:pt modelId="{9714C9FA-0143-43A3-B2D9-26CAAFD9324E}" type="pres">
      <dgm:prSet presAssocID="{E689BB07-B041-436F-B4E3-3F6A5D95E5D2}" presName="parTx" presStyleLbl="revTx" presStyleIdx="0" presStyleCnt="4">
        <dgm:presLayoutVars>
          <dgm:chMax val="0"/>
          <dgm:chPref val="0"/>
        </dgm:presLayoutVars>
      </dgm:prSet>
      <dgm:spPr/>
    </dgm:pt>
    <dgm:pt modelId="{3DB99284-F762-433A-9E8E-392A0A3F9F83}" type="pres">
      <dgm:prSet presAssocID="{E689BB07-B041-436F-B4E3-3F6A5D95E5D2}" presName="txSpace" presStyleCnt="0"/>
      <dgm:spPr/>
    </dgm:pt>
    <dgm:pt modelId="{719231F9-69F2-416C-BD39-380CFFB98BA2}" type="pres">
      <dgm:prSet presAssocID="{E689BB07-B041-436F-B4E3-3F6A5D95E5D2}" presName="desTx" presStyleLbl="revTx" presStyleIdx="1" presStyleCnt="4">
        <dgm:presLayoutVars/>
      </dgm:prSet>
      <dgm:spPr/>
    </dgm:pt>
    <dgm:pt modelId="{EAF6D72D-7DE2-4A78-891F-1B800D50FFE5}" type="pres">
      <dgm:prSet presAssocID="{7EBF7869-3DAA-47C7-9C33-34DA8022EE72}" presName="sibTrans" presStyleCnt="0"/>
      <dgm:spPr/>
    </dgm:pt>
    <dgm:pt modelId="{45830C5A-D7D8-4446-BC58-6121D84049A7}" type="pres">
      <dgm:prSet presAssocID="{87D32218-8CB5-4AEE-8622-1D4853EC31BC}" presName="compNode" presStyleCnt="0"/>
      <dgm:spPr/>
    </dgm:pt>
    <dgm:pt modelId="{B6FF6C55-7365-4E32-8C14-1F43F8FA6B92}" type="pres">
      <dgm:prSet presAssocID="{87D32218-8CB5-4AEE-8622-1D4853EC31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46549FC-E0E6-485B-84D1-83108DB9AC1D}" type="pres">
      <dgm:prSet presAssocID="{87D32218-8CB5-4AEE-8622-1D4853EC31BC}" presName="iconSpace" presStyleCnt="0"/>
      <dgm:spPr/>
    </dgm:pt>
    <dgm:pt modelId="{0477D59C-B2C0-4E7A-BC5F-76CC9DF0A9F5}" type="pres">
      <dgm:prSet presAssocID="{87D32218-8CB5-4AEE-8622-1D4853EC31BC}" presName="parTx" presStyleLbl="revTx" presStyleIdx="2" presStyleCnt="4">
        <dgm:presLayoutVars>
          <dgm:chMax val="0"/>
          <dgm:chPref val="0"/>
        </dgm:presLayoutVars>
      </dgm:prSet>
      <dgm:spPr/>
    </dgm:pt>
    <dgm:pt modelId="{8F375FE0-FB12-4611-AB60-F4CA38BEA174}" type="pres">
      <dgm:prSet presAssocID="{87D32218-8CB5-4AEE-8622-1D4853EC31BC}" presName="txSpace" presStyleCnt="0"/>
      <dgm:spPr/>
    </dgm:pt>
    <dgm:pt modelId="{7D2F3A88-D660-4C3F-8E21-A63364D7DF64}" type="pres">
      <dgm:prSet presAssocID="{87D32218-8CB5-4AEE-8622-1D4853EC31BC}" presName="desTx" presStyleLbl="revTx" presStyleIdx="3" presStyleCnt="4">
        <dgm:presLayoutVars/>
      </dgm:prSet>
      <dgm:spPr/>
    </dgm:pt>
  </dgm:ptLst>
  <dgm:cxnLst>
    <dgm:cxn modelId="{A2D93908-B85B-48D5-83B8-04DCE0EE0F66}" type="presOf" srcId="{ECCD94EC-643F-4995-B136-06D4CD3AF7DC}" destId="{7D2F3A88-D660-4C3F-8E21-A63364D7DF64}" srcOrd="0" destOrd="2" presId="urn:microsoft.com/office/officeart/2018/5/layout/CenteredIconLabelDescriptionList"/>
    <dgm:cxn modelId="{FE7B6D16-73B9-4990-9B76-AE49D9BEE475}" srcId="{59F98FAC-44EB-4CD6-B183-BC3755F485DA}" destId="{E689BB07-B041-436F-B4E3-3F6A5D95E5D2}" srcOrd="0" destOrd="0" parTransId="{294603E8-3EDE-4363-9ED9-A401B9A45184}" sibTransId="{7EBF7869-3DAA-47C7-9C33-34DA8022EE72}"/>
    <dgm:cxn modelId="{F1662C1D-2CCA-4E01-ADD7-63B22D1BD1A0}" srcId="{87D32218-8CB5-4AEE-8622-1D4853EC31BC}" destId="{A1ACFECA-A369-4579-B605-E40DC51E1BFC}" srcOrd="0" destOrd="0" parTransId="{8C706D28-784E-4C24-B25F-5A248C8D4F68}" sibTransId="{435307F2-E028-4822-BF67-BFA3B3C96B94}"/>
    <dgm:cxn modelId="{36081E6A-3714-426A-930B-0737AB2F7C1F}" type="presOf" srcId="{E6722C4A-6736-4696-97BD-BAB24974A3F9}" destId="{719231F9-69F2-416C-BD39-380CFFB98BA2}" srcOrd="0" destOrd="0" presId="urn:microsoft.com/office/officeart/2018/5/layout/CenteredIconLabelDescriptionList"/>
    <dgm:cxn modelId="{10BA4A79-8393-49C7-9D03-EADCD5753CE9}" type="presOf" srcId="{87D32218-8CB5-4AEE-8622-1D4853EC31BC}" destId="{0477D59C-B2C0-4E7A-BC5F-76CC9DF0A9F5}" srcOrd="0" destOrd="0" presId="urn:microsoft.com/office/officeart/2018/5/layout/CenteredIconLabelDescriptionList"/>
    <dgm:cxn modelId="{32CB6E59-43A2-4D9F-958A-2AFF500FE6ED}" srcId="{A1ACFECA-A369-4579-B605-E40DC51E1BFC}" destId="{71DB0B3C-B191-4CEE-B4C6-E23956B34418}" srcOrd="0" destOrd="0" parTransId="{B6E548DC-25E8-405E-A752-8B7D8C8BE11A}" sibTransId="{33F64B5E-780D-465C-A5CD-D278460E91DC}"/>
    <dgm:cxn modelId="{04BCF559-F2CC-43B4-B9A7-199145CAD712}" type="presOf" srcId="{71DB0B3C-B191-4CEE-B4C6-E23956B34418}" destId="{7D2F3A88-D660-4C3F-8E21-A63364D7DF64}" srcOrd="0" destOrd="1" presId="urn:microsoft.com/office/officeart/2018/5/layout/CenteredIconLabelDescriptionList"/>
    <dgm:cxn modelId="{DF56F395-6829-4D21-9038-DCE33AE27195}" type="presOf" srcId="{A1ACFECA-A369-4579-B605-E40DC51E1BFC}" destId="{7D2F3A88-D660-4C3F-8E21-A63364D7DF64}" srcOrd="0" destOrd="0" presId="urn:microsoft.com/office/officeart/2018/5/layout/CenteredIconLabelDescriptionList"/>
    <dgm:cxn modelId="{4A7227A5-2396-462C-B12C-F345291A2608}" type="presOf" srcId="{59F98FAC-44EB-4CD6-B183-BC3755F485DA}" destId="{FAF2AE62-FAEA-4229-9216-0699C185CEC2}" srcOrd="0" destOrd="0" presId="urn:microsoft.com/office/officeart/2018/5/layout/CenteredIconLabelDescriptionList"/>
    <dgm:cxn modelId="{C1FF90B4-6F63-492A-87FF-F9448D6787A2}" srcId="{E689BB07-B041-436F-B4E3-3F6A5D95E5D2}" destId="{E6722C4A-6736-4696-97BD-BAB24974A3F9}" srcOrd="0" destOrd="0" parTransId="{FE99CD59-1914-49F2-A9CE-CA27B3CF75D4}" sibTransId="{060A6BF5-B52B-49AD-8982-25D3411AB0A8}"/>
    <dgm:cxn modelId="{CBE0D2BC-83F8-4C66-96E5-6BEDD46EC418}" srcId="{87D32218-8CB5-4AEE-8622-1D4853EC31BC}" destId="{69E53F93-404D-483A-9A88-CD4891E12338}" srcOrd="2" destOrd="0" parTransId="{498476A0-7C17-4F20-9003-3FF97C7982A2}" sibTransId="{9165EAA5-04AC-4F7A-95B7-F51D55980457}"/>
    <dgm:cxn modelId="{2097AEE2-9C98-43E3-93D6-31789D521519}" type="presOf" srcId="{EF884587-8883-49F8-A176-E569DFB7D3E5}" destId="{719231F9-69F2-416C-BD39-380CFFB98BA2}" srcOrd="0" destOrd="1" presId="urn:microsoft.com/office/officeart/2018/5/layout/CenteredIconLabelDescriptionList"/>
    <dgm:cxn modelId="{44BB0BE9-6513-4FC4-B9FB-186E935BDBD3}" srcId="{59F98FAC-44EB-4CD6-B183-BC3755F485DA}" destId="{87D32218-8CB5-4AEE-8622-1D4853EC31BC}" srcOrd="1" destOrd="0" parTransId="{C1D1F821-08EA-4A44-9332-B4A745B2E336}" sibTransId="{903DCFFB-6498-4173-8B51-2FD30CC38CF0}"/>
    <dgm:cxn modelId="{8A4D68EE-9A9D-47A2-9323-F92304B40F79}" srcId="{87D32218-8CB5-4AEE-8622-1D4853EC31BC}" destId="{ECCD94EC-643F-4995-B136-06D4CD3AF7DC}" srcOrd="1" destOrd="0" parTransId="{10D58466-9491-43AC-8007-D2192CA07DE7}" sibTransId="{0375BD74-DD2F-4F20-8D8F-A60F7B8C3D63}"/>
    <dgm:cxn modelId="{9F8156F3-4313-4F87-9833-6356687DA7BD}" type="presOf" srcId="{69E53F93-404D-483A-9A88-CD4891E12338}" destId="{7D2F3A88-D660-4C3F-8E21-A63364D7DF64}" srcOrd="0" destOrd="3" presId="urn:microsoft.com/office/officeart/2018/5/layout/CenteredIconLabelDescriptionList"/>
    <dgm:cxn modelId="{256C51F7-AE09-458C-8299-2EDA8AB23938}" type="presOf" srcId="{E689BB07-B041-436F-B4E3-3F6A5D95E5D2}" destId="{9714C9FA-0143-43A3-B2D9-26CAAFD9324E}" srcOrd="0" destOrd="0" presId="urn:microsoft.com/office/officeart/2018/5/layout/CenteredIconLabelDescriptionList"/>
    <dgm:cxn modelId="{6959C0FC-7083-4E57-8F57-4CA4AB543B28}" srcId="{E689BB07-B041-436F-B4E3-3F6A5D95E5D2}" destId="{EF884587-8883-49F8-A176-E569DFB7D3E5}" srcOrd="1" destOrd="0" parTransId="{9B5E13CC-DF42-4B09-A459-DB25652AC99F}" sibTransId="{4238C3D4-25FC-4499-A1E1-2A57D3BB5C2C}"/>
    <dgm:cxn modelId="{EBF06001-CF2F-498A-9364-076950231197}" type="presParOf" srcId="{FAF2AE62-FAEA-4229-9216-0699C185CEC2}" destId="{9FBCFC4B-BAB8-49A6-92A1-5F0B866732F8}" srcOrd="0" destOrd="0" presId="urn:microsoft.com/office/officeart/2018/5/layout/CenteredIconLabelDescriptionList"/>
    <dgm:cxn modelId="{0599D039-7A7A-4394-8C29-8B2C5EBECCE0}" type="presParOf" srcId="{9FBCFC4B-BAB8-49A6-92A1-5F0B866732F8}" destId="{93B69FA5-EA23-4FC6-8AA7-7AEA8028126A}" srcOrd="0" destOrd="0" presId="urn:microsoft.com/office/officeart/2018/5/layout/CenteredIconLabelDescriptionList"/>
    <dgm:cxn modelId="{86786C5B-584B-4298-A697-A84A04452325}" type="presParOf" srcId="{9FBCFC4B-BAB8-49A6-92A1-5F0B866732F8}" destId="{9C483F5A-7AC7-45DC-9473-2A31E5C31D7E}" srcOrd="1" destOrd="0" presId="urn:microsoft.com/office/officeart/2018/5/layout/CenteredIconLabelDescriptionList"/>
    <dgm:cxn modelId="{22DE9BEC-0F8B-4BA6-AB3B-4BD2E78446D7}" type="presParOf" srcId="{9FBCFC4B-BAB8-49A6-92A1-5F0B866732F8}" destId="{9714C9FA-0143-43A3-B2D9-26CAAFD9324E}" srcOrd="2" destOrd="0" presId="urn:microsoft.com/office/officeart/2018/5/layout/CenteredIconLabelDescriptionList"/>
    <dgm:cxn modelId="{582AF0A2-A05A-4C33-9D2E-6DE3D2D8CD11}" type="presParOf" srcId="{9FBCFC4B-BAB8-49A6-92A1-5F0B866732F8}" destId="{3DB99284-F762-433A-9E8E-392A0A3F9F83}" srcOrd="3" destOrd="0" presId="urn:microsoft.com/office/officeart/2018/5/layout/CenteredIconLabelDescriptionList"/>
    <dgm:cxn modelId="{5B394361-B232-4BD6-8401-526E6FDAACBC}" type="presParOf" srcId="{9FBCFC4B-BAB8-49A6-92A1-5F0B866732F8}" destId="{719231F9-69F2-416C-BD39-380CFFB98BA2}" srcOrd="4" destOrd="0" presId="urn:microsoft.com/office/officeart/2018/5/layout/CenteredIconLabelDescriptionList"/>
    <dgm:cxn modelId="{F69E4E80-F364-4E02-A6E1-BA059B588139}" type="presParOf" srcId="{FAF2AE62-FAEA-4229-9216-0699C185CEC2}" destId="{EAF6D72D-7DE2-4A78-891F-1B800D50FFE5}" srcOrd="1" destOrd="0" presId="urn:microsoft.com/office/officeart/2018/5/layout/CenteredIconLabelDescriptionList"/>
    <dgm:cxn modelId="{0FB413CD-D92B-46E7-8C2B-13B7C93AC731}" type="presParOf" srcId="{FAF2AE62-FAEA-4229-9216-0699C185CEC2}" destId="{45830C5A-D7D8-4446-BC58-6121D84049A7}" srcOrd="2" destOrd="0" presId="urn:microsoft.com/office/officeart/2018/5/layout/CenteredIconLabelDescriptionList"/>
    <dgm:cxn modelId="{47FD713E-4CFE-4097-A558-881D370BBCE4}" type="presParOf" srcId="{45830C5A-D7D8-4446-BC58-6121D84049A7}" destId="{B6FF6C55-7365-4E32-8C14-1F43F8FA6B92}" srcOrd="0" destOrd="0" presId="urn:microsoft.com/office/officeart/2018/5/layout/CenteredIconLabelDescriptionList"/>
    <dgm:cxn modelId="{1AAF9AD9-B93A-4A7E-B423-236332961C35}" type="presParOf" srcId="{45830C5A-D7D8-4446-BC58-6121D84049A7}" destId="{446549FC-E0E6-485B-84D1-83108DB9AC1D}" srcOrd="1" destOrd="0" presId="urn:microsoft.com/office/officeart/2018/5/layout/CenteredIconLabelDescriptionList"/>
    <dgm:cxn modelId="{24848208-5EBE-48AB-8358-8AF2F615DD91}" type="presParOf" srcId="{45830C5A-D7D8-4446-BC58-6121D84049A7}" destId="{0477D59C-B2C0-4E7A-BC5F-76CC9DF0A9F5}" srcOrd="2" destOrd="0" presId="urn:microsoft.com/office/officeart/2018/5/layout/CenteredIconLabelDescriptionList"/>
    <dgm:cxn modelId="{9B2819C0-6958-46EC-A642-3FA83ECAC1D8}" type="presParOf" srcId="{45830C5A-D7D8-4446-BC58-6121D84049A7}" destId="{8F375FE0-FB12-4611-AB60-F4CA38BEA174}" srcOrd="3" destOrd="0" presId="urn:microsoft.com/office/officeart/2018/5/layout/CenteredIconLabelDescriptionList"/>
    <dgm:cxn modelId="{5AED1CA2-280B-43B8-B663-1CDCCD16B491}" type="presParOf" srcId="{45830C5A-D7D8-4446-BC58-6121D84049A7}" destId="{7D2F3A88-D660-4C3F-8E21-A63364D7DF6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9D117-F032-4437-BE4B-209A7055FA78}">
      <dsp:nvSpPr>
        <dsp:cNvPr id="0" name=""/>
        <dsp:cNvSpPr/>
      </dsp:nvSpPr>
      <dsp:spPr>
        <a:xfrm>
          <a:off x="4621"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Awareness</a:t>
          </a:r>
        </a:p>
      </dsp:txBody>
      <dsp:txXfrm>
        <a:off x="40127" y="1605641"/>
        <a:ext cx="1949441" cy="1141260"/>
      </dsp:txXfrm>
    </dsp:sp>
    <dsp:sp modelId="{CF26AD5F-963C-4024-8424-E78A4DA32895}">
      <dsp:nvSpPr>
        <dsp:cNvPr id="0" name=""/>
        <dsp:cNvSpPr/>
      </dsp:nvSpPr>
      <dsp:spPr>
        <a:xfrm>
          <a:off x="2227119"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227119" y="2025949"/>
        <a:ext cx="299835" cy="300644"/>
      </dsp:txXfrm>
    </dsp:sp>
    <dsp:sp modelId="{63D30A41-5373-4C2A-8D68-CBE10919C7D9}">
      <dsp:nvSpPr>
        <dsp:cNvPr id="0" name=""/>
        <dsp:cNvSpPr/>
      </dsp:nvSpPr>
      <dsp:spPr>
        <a:xfrm>
          <a:off x="2833255"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Consideration </a:t>
          </a:r>
        </a:p>
      </dsp:txBody>
      <dsp:txXfrm>
        <a:off x="2868761" y="1605641"/>
        <a:ext cx="1949441" cy="1141260"/>
      </dsp:txXfrm>
    </dsp:sp>
    <dsp:sp modelId="{AC39606D-EA7E-47C5-8073-36530DAAF6A6}">
      <dsp:nvSpPr>
        <dsp:cNvPr id="0" name=""/>
        <dsp:cNvSpPr/>
      </dsp:nvSpPr>
      <dsp:spPr>
        <a:xfrm>
          <a:off x="5055754"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055754" y="2025949"/>
        <a:ext cx="299835" cy="300644"/>
      </dsp:txXfrm>
    </dsp:sp>
    <dsp:sp modelId="{94C0EF3E-F2E0-4E73-96E4-0BEEA3FEF94D}">
      <dsp:nvSpPr>
        <dsp:cNvPr id="0" name=""/>
        <dsp:cNvSpPr/>
      </dsp:nvSpPr>
      <dsp:spPr>
        <a:xfrm>
          <a:off x="5661890"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Purchase Intention</a:t>
          </a:r>
        </a:p>
      </dsp:txBody>
      <dsp:txXfrm>
        <a:off x="5697396" y="1605641"/>
        <a:ext cx="1949441" cy="1141260"/>
      </dsp:txXfrm>
    </dsp:sp>
    <dsp:sp modelId="{B1777133-43BF-4AF3-980E-C6EF4CD08623}">
      <dsp:nvSpPr>
        <dsp:cNvPr id="0" name=""/>
        <dsp:cNvSpPr/>
      </dsp:nvSpPr>
      <dsp:spPr>
        <a:xfrm>
          <a:off x="7884389"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884389" y="2025949"/>
        <a:ext cx="299835" cy="300644"/>
      </dsp:txXfrm>
    </dsp:sp>
    <dsp:sp modelId="{C1609FFF-DB18-4B12-8A13-3DCC05CDDDFE}">
      <dsp:nvSpPr>
        <dsp:cNvPr id="0" name=""/>
        <dsp:cNvSpPr/>
      </dsp:nvSpPr>
      <dsp:spPr>
        <a:xfrm>
          <a:off x="8490525"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Purchase</a:t>
          </a:r>
        </a:p>
      </dsp:txBody>
      <dsp:txXfrm>
        <a:off x="8526031" y="1605641"/>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3C68D-4A1D-4B49-BB01-E685BDFED80C}">
      <dsp:nvSpPr>
        <dsp:cNvPr id="0" name=""/>
        <dsp:cNvSpPr/>
      </dsp:nvSpPr>
      <dsp:spPr>
        <a:xfrm>
          <a:off x="1273935" y="1412"/>
          <a:ext cx="3724426" cy="18622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Advertising dollars are allocated differently now across online and offline channels</a:t>
          </a:r>
        </a:p>
      </dsp:txBody>
      <dsp:txXfrm>
        <a:off x="1328477" y="55954"/>
        <a:ext cx="3615342" cy="1753129"/>
      </dsp:txXfrm>
    </dsp:sp>
    <dsp:sp modelId="{70CBA493-CF5E-4B37-AAC6-A5C8887CBF77}">
      <dsp:nvSpPr>
        <dsp:cNvPr id="0" name=""/>
        <dsp:cNvSpPr/>
      </dsp:nvSpPr>
      <dsp:spPr>
        <a:xfrm>
          <a:off x="1646377" y="1863625"/>
          <a:ext cx="372442" cy="1396659"/>
        </a:xfrm>
        <a:custGeom>
          <a:avLst/>
          <a:gdLst/>
          <a:ahLst/>
          <a:cxnLst/>
          <a:rect l="0" t="0" r="0" b="0"/>
          <a:pathLst>
            <a:path>
              <a:moveTo>
                <a:pt x="0" y="0"/>
              </a:moveTo>
              <a:lnTo>
                <a:pt x="0" y="1396659"/>
              </a:lnTo>
              <a:lnTo>
                <a:pt x="372442" y="13966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5DE4B-382A-404E-89FD-09F94356BDAB}">
      <dsp:nvSpPr>
        <dsp:cNvPr id="0" name=""/>
        <dsp:cNvSpPr/>
      </dsp:nvSpPr>
      <dsp:spPr>
        <a:xfrm>
          <a:off x="2018820" y="2329179"/>
          <a:ext cx="2979540" cy="186221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As of 2017, digital media expenditures in the United States exceeded T V advertising expenditures</a:t>
          </a:r>
        </a:p>
      </dsp:txBody>
      <dsp:txXfrm>
        <a:off x="2073362" y="2383721"/>
        <a:ext cx="2870456" cy="1753129"/>
      </dsp:txXfrm>
    </dsp:sp>
    <dsp:sp modelId="{BFAAA92D-B28C-43CD-81C2-B99DC8BC65D6}">
      <dsp:nvSpPr>
        <dsp:cNvPr id="0" name=""/>
        <dsp:cNvSpPr/>
      </dsp:nvSpPr>
      <dsp:spPr>
        <a:xfrm>
          <a:off x="5929467" y="1412"/>
          <a:ext cx="3724426" cy="18622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The growth in digital media is expected to outpace growth of traditional media channels</a:t>
          </a:r>
        </a:p>
      </dsp:txBody>
      <dsp:txXfrm>
        <a:off x="5984009" y="55954"/>
        <a:ext cx="3615342" cy="1753129"/>
      </dsp:txXfrm>
    </dsp:sp>
    <dsp:sp modelId="{DA1CC77A-BED8-4646-A194-467E05F2EFE7}">
      <dsp:nvSpPr>
        <dsp:cNvPr id="0" name=""/>
        <dsp:cNvSpPr/>
      </dsp:nvSpPr>
      <dsp:spPr>
        <a:xfrm>
          <a:off x="6301910" y="1863625"/>
          <a:ext cx="372442" cy="1396659"/>
        </a:xfrm>
        <a:custGeom>
          <a:avLst/>
          <a:gdLst/>
          <a:ahLst/>
          <a:cxnLst/>
          <a:rect l="0" t="0" r="0" b="0"/>
          <a:pathLst>
            <a:path>
              <a:moveTo>
                <a:pt x="0" y="0"/>
              </a:moveTo>
              <a:lnTo>
                <a:pt x="0" y="1396659"/>
              </a:lnTo>
              <a:lnTo>
                <a:pt x="372442" y="13966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FBC1EF-BC79-41A7-A75F-8D698118BA54}">
      <dsp:nvSpPr>
        <dsp:cNvPr id="0" name=""/>
        <dsp:cNvSpPr/>
      </dsp:nvSpPr>
      <dsp:spPr>
        <a:xfrm>
          <a:off x="6674352" y="2329179"/>
          <a:ext cx="2979540" cy="186221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By 2020, it has been projected that online channels will be almost 50 percent larger than T V advertising</a:t>
          </a:r>
        </a:p>
      </dsp:txBody>
      <dsp:txXfrm>
        <a:off x="6728894" y="2383721"/>
        <a:ext cx="2870456" cy="1753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8A72B-8077-4D07-9D97-FB6CB30C49BD}">
      <dsp:nvSpPr>
        <dsp:cNvPr id="0" name=""/>
        <dsp:cNvSpPr/>
      </dsp:nvSpPr>
      <dsp:spPr>
        <a:xfrm>
          <a:off x="0" y="432315"/>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 marketer typically runs paid advertising</a:t>
          </a:r>
        </a:p>
        <a:p>
          <a:pPr marL="342900" lvl="2" indent="-171450" algn="l" defTabSz="844550">
            <a:lnSpc>
              <a:spcPct val="90000"/>
            </a:lnSpc>
            <a:spcBef>
              <a:spcPct val="0"/>
            </a:spcBef>
            <a:spcAft>
              <a:spcPct val="15000"/>
            </a:spcAft>
            <a:buChar char="•"/>
          </a:pPr>
          <a:r>
            <a:rPr lang="en-US" sz="1900" kern="1200"/>
            <a:t>Facebook, T V, print, etc.</a:t>
          </a:r>
        </a:p>
      </dsp:txBody>
      <dsp:txXfrm>
        <a:off x="0" y="432315"/>
        <a:ext cx="8229600" cy="1107225"/>
      </dsp:txXfrm>
    </dsp:sp>
    <dsp:sp modelId="{7BAB22DC-E249-4A38-93CB-5A92B4BAB0CC}">
      <dsp:nvSpPr>
        <dsp:cNvPr id="0" name=""/>
        <dsp:cNvSpPr/>
      </dsp:nvSpPr>
      <dsp:spPr>
        <a:xfrm>
          <a:off x="411480" y="151875"/>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dirty="0"/>
            <a:t>Paid channel</a:t>
          </a:r>
        </a:p>
      </dsp:txBody>
      <dsp:txXfrm>
        <a:off x="438860" y="179255"/>
        <a:ext cx="5705960" cy="506120"/>
      </dsp:txXfrm>
    </dsp:sp>
    <dsp:sp modelId="{5B753B30-638A-49C9-AE8B-8A89A8966BFA}">
      <dsp:nvSpPr>
        <dsp:cNvPr id="0" name=""/>
        <dsp:cNvSpPr/>
      </dsp:nvSpPr>
      <dsp:spPr>
        <a:xfrm>
          <a:off x="0" y="1922580"/>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Sources of information for consumers about a company’s offerings</a:t>
          </a:r>
        </a:p>
        <a:p>
          <a:pPr marL="342900" lvl="2" indent="-171450" algn="l" defTabSz="844550">
            <a:lnSpc>
              <a:spcPct val="90000"/>
            </a:lnSpc>
            <a:spcBef>
              <a:spcPct val="0"/>
            </a:spcBef>
            <a:spcAft>
              <a:spcPct val="15000"/>
            </a:spcAft>
            <a:buChar char="•"/>
          </a:pPr>
          <a:r>
            <a:rPr lang="en-US" sz="1900" kern="1200"/>
            <a:t>YouTube channel</a:t>
          </a:r>
        </a:p>
      </dsp:txBody>
      <dsp:txXfrm>
        <a:off x="0" y="1922580"/>
        <a:ext cx="8229600" cy="1107225"/>
      </dsp:txXfrm>
    </dsp:sp>
    <dsp:sp modelId="{FF4A1C0E-A77C-4946-9F52-5E49090E8C6F}">
      <dsp:nvSpPr>
        <dsp:cNvPr id="0" name=""/>
        <dsp:cNvSpPr/>
      </dsp:nvSpPr>
      <dsp:spPr>
        <a:xfrm>
          <a:off x="411480" y="1642140"/>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Owned channel</a:t>
          </a:r>
        </a:p>
      </dsp:txBody>
      <dsp:txXfrm>
        <a:off x="438860" y="1669520"/>
        <a:ext cx="5705960" cy="506120"/>
      </dsp:txXfrm>
    </dsp:sp>
    <dsp:sp modelId="{F2928E87-B8FA-4111-9EC9-30597BD37DFF}">
      <dsp:nvSpPr>
        <dsp:cNvPr id="0" name=""/>
        <dsp:cNvSpPr/>
      </dsp:nvSpPr>
      <dsp:spPr>
        <a:xfrm>
          <a:off x="0" y="3412845"/>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Review sites and reviews posted online typically at no expense</a:t>
          </a:r>
        </a:p>
        <a:p>
          <a:pPr marL="342900" lvl="2" indent="-171450" algn="l" defTabSz="844550">
            <a:lnSpc>
              <a:spcPct val="90000"/>
            </a:lnSpc>
            <a:spcBef>
              <a:spcPct val="0"/>
            </a:spcBef>
            <a:spcAft>
              <a:spcPct val="15000"/>
            </a:spcAft>
            <a:buChar char="•"/>
          </a:pPr>
          <a:r>
            <a:rPr lang="en-US" sz="1900" kern="1200"/>
            <a:t>Social media or blog post</a:t>
          </a:r>
        </a:p>
      </dsp:txBody>
      <dsp:txXfrm>
        <a:off x="0" y="3412845"/>
        <a:ext cx="8229600" cy="1107225"/>
      </dsp:txXfrm>
    </dsp:sp>
    <dsp:sp modelId="{54674069-B7E4-40EE-9F0B-FA223BC2D3D9}">
      <dsp:nvSpPr>
        <dsp:cNvPr id="0" name=""/>
        <dsp:cNvSpPr/>
      </dsp:nvSpPr>
      <dsp:spPr>
        <a:xfrm>
          <a:off x="411480" y="3132405"/>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Earned channel</a:t>
          </a:r>
        </a:p>
      </dsp:txBody>
      <dsp:txXfrm>
        <a:off x="438860" y="3159785"/>
        <a:ext cx="5705960"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CB25F-3D0F-48C8-9567-F3B2409D6CC5}">
      <dsp:nvSpPr>
        <dsp:cNvPr id="0" name=""/>
        <dsp:cNvSpPr/>
      </dsp:nvSpPr>
      <dsp:spPr>
        <a:xfrm>
          <a:off x="0"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8.1</a:t>
          </a:r>
          <a:r>
            <a:rPr lang="en-US" sz="2300" kern="1200"/>
            <a:t> Outline the eight main ways to leverage secondary associations</a:t>
          </a:r>
        </a:p>
      </dsp:txBody>
      <dsp:txXfrm>
        <a:off x="0" y="1653508"/>
        <a:ext cx="3286125" cy="2610802"/>
      </dsp:txXfrm>
    </dsp:sp>
    <dsp:sp modelId="{4E13CFB2-C83A-4262-B635-E8AC60022ABB}">
      <dsp:nvSpPr>
        <dsp:cNvPr id="0" name=""/>
        <dsp:cNvSpPr/>
      </dsp:nvSpPr>
      <dsp:spPr>
        <a:xfrm>
          <a:off x="990361"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549CA060-AFDA-4F99-8C1A-CA517A24FD18}">
      <dsp:nvSpPr>
        <dsp:cNvPr id="0" name=""/>
        <dsp:cNvSpPr/>
      </dsp:nvSpPr>
      <dsp:spPr>
        <a:xfrm>
          <a:off x="0"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8A340FE-5271-4E13-82FC-3B8D24EFAEBA}">
      <dsp:nvSpPr>
        <dsp:cNvPr id="0" name=""/>
        <dsp:cNvSpPr/>
      </dsp:nvSpPr>
      <dsp:spPr>
        <a:xfrm>
          <a:off x="3614737"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8.2</a:t>
          </a:r>
          <a:r>
            <a:rPr lang="en-US" sz="2300" kern="1200"/>
            <a:t> Explain the process by which a brand can leverage secondary associations</a:t>
          </a:r>
        </a:p>
      </dsp:txBody>
      <dsp:txXfrm>
        <a:off x="3614737" y="1653508"/>
        <a:ext cx="3286125" cy="2610802"/>
      </dsp:txXfrm>
    </dsp:sp>
    <dsp:sp modelId="{E8CBD7D0-FEBB-4107-88C0-5E7055B6A938}">
      <dsp:nvSpPr>
        <dsp:cNvPr id="0" name=""/>
        <dsp:cNvSpPr/>
      </dsp:nvSpPr>
      <dsp:spPr>
        <a:xfrm>
          <a:off x="4605099"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ED74898B-5B82-4712-8D9B-38CB227318FF}">
      <dsp:nvSpPr>
        <dsp:cNvPr id="0" name=""/>
        <dsp:cNvSpPr/>
      </dsp:nvSpPr>
      <dsp:spPr>
        <a:xfrm>
          <a:off x="3614737"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1BA3B5A-F897-4F5F-88E0-629AB1E1DC56}">
      <dsp:nvSpPr>
        <dsp:cNvPr id="0" name=""/>
        <dsp:cNvSpPr/>
      </dsp:nvSpPr>
      <dsp:spPr>
        <a:xfrm>
          <a:off x="7229475"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8.3</a:t>
          </a:r>
          <a:r>
            <a:rPr lang="en-US" sz="2300" kern="1200"/>
            <a:t> Describe some of the key tactical issues in leveraging secondary associations from different entities</a:t>
          </a:r>
        </a:p>
      </dsp:txBody>
      <dsp:txXfrm>
        <a:off x="7229475" y="1653508"/>
        <a:ext cx="3286125" cy="2610802"/>
      </dsp:txXfrm>
    </dsp:sp>
    <dsp:sp modelId="{5C5E378D-ADB4-4B19-8F01-1A7FBF0D9D45}">
      <dsp:nvSpPr>
        <dsp:cNvPr id="0" name=""/>
        <dsp:cNvSpPr/>
      </dsp:nvSpPr>
      <dsp:spPr>
        <a:xfrm>
          <a:off x="8219836"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D467F5C7-7C02-419A-AB87-0E2941B328EF}">
      <dsp:nvSpPr>
        <dsp:cNvPr id="0" name=""/>
        <dsp:cNvSpPr/>
      </dsp:nvSpPr>
      <dsp:spPr>
        <a:xfrm>
          <a:off x="7229475"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69FA5-EA23-4FC6-8AA7-7AEA8028126A}">
      <dsp:nvSpPr>
        <dsp:cNvPr id="0" name=""/>
        <dsp:cNvSpPr/>
      </dsp:nvSpPr>
      <dsp:spPr>
        <a:xfrm>
          <a:off x="2412960" y="113688"/>
          <a:ext cx="1510523" cy="1431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4C9FA-0143-43A3-B2D9-26CAAFD9324E}">
      <dsp:nvSpPr>
        <dsp:cNvPr id="0" name=""/>
        <dsp:cNvSpPr/>
      </dsp:nvSpPr>
      <dsp:spPr>
        <a:xfrm>
          <a:off x="1010331" y="1722610"/>
          <a:ext cx="4315781" cy="613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Celebrity endorsers should have</a:t>
          </a:r>
          <a:endParaRPr lang="en-US" sz="2500" kern="1200"/>
        </a:p>
      </dsp:txBody>
      <dsp:txXfrm>
        <a:off x="1010331" y="1722610"/>
        <a:ext cx="4315781" cy="613539"/>
      </dsp:txXfrm>
    </dsp:sp>
    <dsp:sp modelId="{719231F9-69F2-416C-BD39-380CFFB98BA2}">
      <dsp:nvSpPr>
        <dsp:cNvPr id="0" name=""/>
        <dsp:cNvSpPr/>
      </dsp:nvSpPr>
      <dsp:spPr>
        <a:xfrm>
          <a:off x="1010331" y="2418629"/>
          <a:ext cx="4315781" cy="181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dirty="0"/>
            <a:t>High level of visibility</a:t>
          </a:r>
          <a:endParaRPr lang="en-US" sz="1700" kern="1200" dirty="0"/>
        </a:p>
        <a:p>
          <a:pPr marL="0" lvl="0" indent="0" algn="ctr" defTabSz="755650">
            <a:lnSpc>
              <a:spcPct val="90000"/>
            </a:lnSpc>
            <a:spcBef>
              <a:spcPct val="0"/>
            </a:spcBef>
            <a:spcAft>
              <a:spcPct val="35000"/>
            </a:spcAft>
            <a:buNone/>
          </a:pPr>
          <a:r>
            <a:rPr lang="en-IN" sz="1700" kern="1200"/>
            <a:t>Rich set of potentially useful associations, judgments, and feelings</a:t>
          </a:r>
          <a:endParaRPr lang="en-US" sz="1700" kern="1200"/>
        </a:p>
      </dsp:txBody>
      <dsp:txXfrm>
        <a:off x="1010331" y="2418629"/>
        <a:ext cx="4315781" cy="1819020"/>
      </dsp:txXfrm>
    </dsp:sp>
    <dsp:sp modelId="{B6FF6C55-7365-4E32-8C14-1F43F8FA6B92}">
      <dsp:nvSpPr>
        <dsp:cNvPr id="0" name=""/>
        <dsp:cNvSpPr/>
      </dsp:nvSpPr>
      <dsp:spPr>
        <a:xfrm>
          <a:off x="7484003" y="113688"/>
          <a:ext cx="1510523" cy="1431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D59C-B2C0-4E7A-BC5F-76CC9DF0A9F5}">
      <dsp:nvSpPr>
        <dsp:cNvPr id="0" name=""/>
        <dsp:cNvSpPr/>
      </dsp:nvSpPr>
      <dsp:spPr>
        <a:xfrm>
          <a:off x="6081374" y="1722610"/>
          <a:ext cx="4315781" cy="613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Potential problems</a:t>
          </a:r>
          <a:endParaRPr lang="en-US" sz="2500" kern="1200"/>
        </a:p>
      </dsp:txBody>
      <dsp:txXfrm>
        <a:off x="6081374" y="1722610"/>
        <a:ext cx="4315781" cy="613539"/>
      </dsp:txXfrm>
    </dsp:sp>
    <dsp:sp modelId="{7D2F3A88-D660-4C3F-8E21-A63364D7DF64}">
      <dsp:nvSpPr>
        <dsp:cNvPr id="0" name=""/>
        <dsp:cNvSpPr/>
      </dsp:nvSpPr>
      <dsp:spPr>
        <a:xfrm>
          <a:off x="6081374" y="2418629"/>
          <a:ext cx="4315781" cy="181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Celebrity endorsers can endorse so many products that they lack any specific product meaning</a:t>
          </a:r>
          <a:endParaRPr lang="en-US" sz="1700" kern="1200"/>
        </a:p>
        <a:p>
          <a:pPr marL="171450" lvl="1" indent="-171450" algn="l" defTabSz="755650">
            <a:lnSpc>
              <a:spcPct val="90000"/>
            </a:lnSpc>
            <a:spcBef>
              <a:spcPct val="0"/>
            </a:spcBef>
            <a:spcAft>
              <a:spcPct val="15000"/>
            </a:spcAft>
            <a:buChar char="•"/>
          </a:pPr>
          <a:r>
            <a:rPr lang="en-IN" sz="1700" kern="1200" dirty="0"/>
            <a:t>Or are seen as opportunistic or insincere</a:t>
          </a:r>
          <a:endParaRPr lang="en-US" sz="1700" kern="1200" dirty="0"/>
        </a:p>
        <a:p>
          <a:pPr marL="0" lvl="0" indent="0" algn="l" defTabSz="755650">
            <a:lnSpc>
              <a:spcPct val="90000"/>
            </a:lnSpc>
            <a:spcBef>
              <a:spcPct val="0"/>
            </a:spcBef>
            <a:spcAft>
              <a:spcPct val="35000"/>
            </a:spcAft>
            <a:buNone/>
          </a:pPr>
          <a:r>
            <a:rPr lang="en-IN" sz="1700" kern="1200"/>
            <a:t>Must be a reasonable match between celebrity and product</a:t>
          </a:r>
          <a:endParaRPr lang="en-US" sz="1700" kern="1200"/>
        </a:p>
        <a:p>
          <a:pPr marL="0" lvl="0" indent="0" algn="l" defTabSz="755650">
            <a:lnSpc>
              <a:spcPct val="90000"/>
            </a:lnSpc>
            <a:spcBef>
              <a:spcPct val="0"/>
            </a:spcBef>
            <a:spcAft>
              <a:spcPct val="35000"/>
            </a:spcAft>
            <a:buNone/>
          </a:pPr>
          <a:r>
            <a:rPr lang="en-IN" sz="1700" kern="1200"/>
            <a:t>Celebrity endorsers can get in trouble or lose popularity</a:t>
          </a:r>
          <a:endParaRPr lang="en-US" sz="1700" kern="1200"/>
        </a:p>
      </dsp:txBody>
      <dsp:txXfrm>
        <a:off x="6081374" y="2418629"/>
        <a:ext cx="4315781" cy="18190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10/16/2022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738065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Data, data everywhere!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now have the ability to use information gathered from customers’ online behavior to tailor their offerings to customer needs. Yet, this quantity of information can quickly become overwhelming if brands don’t invest in tools for transforming all this information into usable bits of knowledge.</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4204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What are the implications of microtargeting for consumer behavior? While digital personalization offers many advantages from the marketer’s perspective, the efforts can also have a downside. Some researchers have suggested consumers (such as Priyanka Kumar) may react negatively to personalization of offers because of privacy concerns. These reactions could be overcome by reminding consumers of various free services and benefits that are provided to them online, while at the same time seeking their permission to target them or to use their information.</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Specifically, three organizational prerequisites for digital personalization to be successful are: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invest in a customer </a:t>
            </a:r>
            <a:r>
              <a:rPr lang="en-US" sz="1200" b="1" i="0" u="none" strike="noStrike" kern="1200" cap="none" baseline="0" dirty="0">
                <a:solidFill>
                  <a:schemeClr val="tx1"/>
                </a:solidFill>
                <a:latin typeface="Arial"/>
                <a:ea typeface="Arial"/>
                <a:cs typeface="Arial"/>
                <a:sym typeface="Arial"/>
              </a:rPr>
              <a:t>data warehouse </a:t>
            </a:r>
            <a:r>
              <a:rPr lang="en-US" sz="1200" b="0" i="0" u="none" strike="noStrike" kern="1200" cap="none" baseline="0" dirty="0">
                <a:solidFill>
                  <a:schemeClr val="tx1"/>
                </a:solidFill>
                <a:latin typeface="Arial"/>
                <a:ea typeface="Arial"/>
                <a:cs typeface="Arial"/>
                <a:sym typeface="Arial"/>
              </a:rPr>
              <a:t>that provides continuous monitoring and feedback regarding customer needs and wants and how well those are being satisfied through company offerings.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deploy </a:t>
            </a:r>
            <a:r>
              <a:rPr lang="en-US" sz="1200" b="1" i="0" u="none" strike="noStrike" kern="1200" cap="none" baseline="0" dirty="0">
                <a:solidFill>
                  <a:schemeClr val="tx1"/>
                </a:solidFill>
                <a:latin typeface="Arial"/>
                <a:ea typeface="Arial"/>
                <a:cs typeface="Arial"/>
                <a:sym typeface="Arial"/>
              </a:rPr>
              <a:t>cross-functional teams </a:t>
            </a:r>
            <a:r>
              <a:rPr lang="en-US" sz="1200" b="0" i="0" u="none" strike="noStrike" kern="1200" cap="none" baseline="0" dirty="0">
                <a:solidFill>
                  <a:schemeClr val="tx1"/>
                </a:solidFill>
                <a:latin typeface="Arial"/>
                <a:ea typeface="Arial"/>
                <a:cs typeface="Arial"/>
                <a:sym typeface="Arial"/>
              </a:rPr>
              <a:t>to understand the customer’s decision journey, which may involve a variety of different channels including the company’s Web site, a mobile app, or an in-store experience.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employ an </a:t>
            </a:r>
            <a:r>
              <a:rPr lang="en-US" sz="1200" b="1" i="0" u="none" strike="noStrike" kern="1200" cap="none" baseline="0" dirty="0">
                <a:solidFill>
                  <a:schemeClr val="tx1"/>
                </a:solidFill>
                <a:latin typeface="Arial"/>
                <a:ea typeface="Arial"/>
                <a:cs typeface="Arial"/>
                <a:sym typeface="Arial"/>
              </a:rPr>
              <a:t>iterative process of testing and learning </a:t>
            </a:r>
            <a:r>
              <a:rPr lang="en-US" sz="1200" b="0" i="0" u="none" strike="noStrike" kern="1200" cap="none" baseline="0" dirty="0">
                <a:solidFill>
                  <a:schemeClr val="tx1"/>
                </a:solidFill>
                <a:latin typeface="Arial"/>
                <a:ea typeface="Arial"/>
                <a:cs typeface="Arial"/>
                <a:sym typeface="Arial"/>
              </a:rPr>
              <a:t>to identify what works and what does not.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87606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Firm-generated brand meaning: </a:t>
            </a:r>
            <a:r>
              <a:rPr lang="en-US" sz="1200" b="0" i="0" u="none" strike="noStrike" kern="1200" cap="none" baseline="0" dirty="0">
                <a:solidFill>
                  <a:schemeClr val="tx1"/>
                </a:solidFill>
                <a:latin typeface="Arial"/>
                <a:ea typeface="Arial"/>
                <a:cs typeface="Arial"/>
                <a:sym typeface="Arial"/>
              </a:rPr>
              <a:t>Through their online and offline marketing activities and programs, and other means, firms attempt to shape the meaning of brands with consumers.</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Consumer-generated brand meaning: </a:t>
            </a:r>
            <a:r>
              <a:rPr lang="en-US" sz="1200" b="0" i="0" u="none" strike="noStrike" kern="1200" cap="none" baseline="0" dirty="0">
                <a:solidFill>
                  <a:schemeClr val="tx1"/>
                </a:solidFill>
                <a:latin typeface="Arial"/>
                <a:ea typeface="Arial"/>
                <a:cs typeface="Arial"/>
                <a:sym typeface="Arial"/>
              </a:rPr>
              <a:t>In the digital age, consumer-to-consumer conversations are enabled through social media platforms—such as Facebook and Twitter—that supplement traditional offline word-of-mouth. These conversations taking place on various digital platforms on a large-scale can significantly shape brand meaning.</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Media and cultural influences: </a:t>
            </a:r>
            <a:r>
              <a:rPr lang="en-US" sz="1200" b="0" i="0" u="none" strike="noStrike" kern="1200" cap="none" baseline="0" dirty="0">
                <a:solidFill>
                  <a:schemeClr val="tx1"/>
                </a:solidFill>
                <a:latin typeface="Arial"/>
                <a:ea typeface="Arial"/>
                <a:cs typeface="Arial"/>
                <a:sym typeface="Arial"/>
              </a:rPr>
              <a:t>A variety of new information intermediaries also play a significant role in co-creating brand meaning. Media channels may themselves contribute to brand meaning. Further, cultural influences are continually evolving and shaping customer conversations and contributing to brand meaning.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80808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Designing both online and offline interfaces to ensure that Web sites are so easy to navigate that consumers will easily locate what they are looking for, or ensuring that the smartphone app is designed to ensure convenience, will be critical to the success of a brand.</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2157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brands become increasingly embedded in consumers’ daily online conversations, brand managers must deploy a new set of techniques, to ensure that brands maintain their cultural relevance.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1279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Three levels of customer engagement based on the extent to which a customer engages in various types of behaviors:</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Low brand engagement: </a:t>
            </a:r>
            <a:r>
              <a:rPr lang="en-US" sz="1200" b="0" i="0" u="none" strike="noStrike" kern="1200" cap="none" baseline="0" dirty="0">
                <a:solidFill>
                  <a:schemeClr val="tx1"/>
                </a:solidFill>
                <a:latin typeface="Arial"/>
                <a:ea typeface="Arial"/>
                <a:cs typeface="Arial"/>
                <a:sym typeface="Arial"/>
              </a:rPr>
              <a:t>Low levels of engagement may translate into higher frequency of purchasing a product or providing positive feedback about a product or service.</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Moderate brand engagement: </a:t>
            </a:r>
            <a:r>
              <a:rPr lang="en-US" sz="1200" b="0" i="0" u="none" strike="noStrike" kern="1200" cap="none" baseline="0" dirty="0">
                <a:solidFill>
                  <a:schemeClr val="tx1"/>
                </a:solidFill>
                <a:latin typeface="Arial"/>
                <a:ea typeface="Arial"/>
                <a:cs typeface="Arial"/>
                <a:sym typeface="Arial"/>
              </a:rPr>
              <a:t>Calling a company’s 1-800 help line to seek additional information about a product or service, or providing the company with some feedback regarding new flavors may be viewed as moderate brand engagement.</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High brand engagement: </a:t>
            </a:r>
            <a:r>
              <a:rPr lang="en-US" sz="1200" b="0" i="0" u="none" strike="noStrike" kern="1200" cap="none" baseline="0" dirty="0">
                <a:solidFill>
                  <a:schemeClr val="tx1"/>
                </a:solidFill>
                <a:latin typeface="Arial"/>
                <a:ea typeface="Arial"/>
                <a:cs typeface="Arial"/>
                <a:sym typeface="Arial"/>
              </a:rPr>
              <a:t>Positive forms of high brand engagement include joining a brand community or starting a fan page on Facebook dedicated to a brand, evangelizing by troubleshooting customer complaints on a Web site, helping others find the right product variant to suit their needs, and so on. Companies should foster such evangelizing among their customers by offering various monetary and nonmonetary incentives.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1108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various questions that marketers need to answer regarding their customers’ level of brand engagement:</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What is the shape of the brand engagement pyramid? What is the size of the highly positively engaged group? What is the size of the not engaged versus highly engaged group? How many negatively engaged customers exist and at what levels?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Are there any trickle-down effects—such that those who are highly engaged exert influence among those who are less engaged? Are there any influences of the disengaged group on the engaged group or vice versa? Does this reverse influence of less engaged on highly engaged customers harm the brand and how can marketers stem this direction of influence if it is negative in nature?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What are the flows of information (as well as influence) for a given level of engagement? What does this imply for brand loyalty and purchase behavior?</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Among those who are highly engaged, what are the most efficient means of marketing communications? Similarly, among those who are least engaged, how can we leverage marketing communications to strengthen engagement.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5152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social media megaphone has provided consumers with unprecedented power to share information with millions of current and future consumers, thereby shifting considerable power into their hands.</a:t>
            </a:r>
            <a:endParaRPr lang="en-US" dirty="0"/>
          </a:p>
          <a:p>
            <a:endParaRPr lang="en-IN" dirty="0"/>
          </a:p>
          <a:p>
            <a:r>
              <a:rPr lang="en-IN" dirty="0"/>
              <a:t>Brand communities </a:t>
            </a:r>
          </a:p>
          <a:p>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09358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Social media offers a unique way for marketers to promote dialogue with their audiences, gain feedback and insights, and solicit input regarding their products. However, a caveat is in order. With the brand engagement pyramid, only some consumers want to get involved with only some of their brands and even then maybe only some of the time. Some consumers may view a brand’s presence on social media channels as intrusive and imposing on their privacy. Companies should monitor their social media presence to ensure that it is appropriate and welcomed by consumers.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304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a:t>
            </a:r>
          </a:p>
          <a:p>
            <a:pPr marL="171450" indent="-171450">
              <a:buFont typeface="Arial" panose="020B0604020202020204" pitchFamily="34" charset="0"/>
              <a:buChar char="•"/>
            </a:pPr>
            <a:r>
              <a:rPr lang="en-US" dirty="0"/>
              <a:t>If Facebook were a country, it would be the largest country in the world!</a:t>
            </a:r>
          </a:p>
          <a:p>
            <a:pPr marL="171450" indent="-171450">
              <a:buFont typeface="Arial" panose="020B0604020202020204" pitchFamily="34" charset="0"/>
              <a:buChar char="•"/>
            </a:pPr>
            <a:r>
              <a:rPr lang="en-US" dirty="0"/>
              <a:t>Facebook’s social media platform has 1.6 billion active users.</a:t>
            </a:r>
          </a:p>
          <a:p>
            <a:pPr marL="171450" indent="-171450">
              <a:buFont typeface="Arial" panose="020B0604020202020204" pitchFamily="34" charset="0"/>
              <a:buChar char="•"/>
            </a:pPr>
            <a:r>
              <a:rPr lang="en-US" dirty="0"/>
              <a:t>Metrics: </a:t>
            </a:r>
          </a:p>
          <a:p>
            <a:pPr marL="628650" lvl="1" indent="-171450">
              <a:buFont typeface="Arial" panose="020B0604020202020204" pitchFamily="34" charset="0"/>
              <a:buChar char="•"/>
            </a:pPr>
            <a:r>
              <a:rPr lang="en-US" dirty="0"/>
              <a:t>Reach</a:t>
            </a:r>
          </a:p>
          <a:p>
            <a:pPr marL="1085850" lvl="2" indent="-171450">
              <a:buFont typeface="Arial" panose="020B0604020202020204" pitchFamily="34" charset="0"/>
              <a:buChar char="•"/>
            </a:pPr>
            <a:r>
              <a:rPr lang="en-US" dirty="0"/>
              <a:t>Organic reach: number of people who have seen a post in the news feed</a:t>
            </a:r>
          </a:p>
          <a:p>
            <a:pPr marL="1085850" lvl="2" indent="-171450">
              <a:buFont typeface="Arial" panose="020B0604020202020204" pitchFamily="34" charset="0"/>
              <a:buChar char="•"/>
            </a:pPr>
            <a:r>
              <a:rPr lang="en-US" dirty="0"/>
              <a:t>Paid reach: the number of unique people who have seen an ad or a sponsored story</a:t>
            </a:r>
          </a:p>
          <a:p>
            <a:pPr marL="1085850" lvl="2" indent="-171450">
              <a:buFont typeface="Arial" panose="020B0604020202020204" pitchFamily="34" charset="0"/>
              <a:buChar char="•"/>
            </a:pPr>
            <a:r>
              <a:rPr lang="en-US" dirty="0"/>
              <a:t>Viral reach: number of unique people who have seen a story about a page published by a friend</a:t>
            </a:r>
          </a:p>
          <a:p>
            <a:pPr marL="628650" lvl="1" indent="-171450">
              <a:buFont typeface="Arial" panose="020B0604020202020204" pitchFamily="34" charset="0"/>
              <a:buChar char="•"/>
            </a:pPr>
            <a:r>
              <a:rPr lang="en-US" dirty="0"/>
              <a:t>Followers: number of Facebook followers</a:t>
            </a:r>
          </a:p>
          <a:p>
            <a:pPr marL="628650" lvl="1" indent="-171450">
              <a:buFont typeface="Arial" panose="020B0604020202020204" pitchFamily="34" charset="0"/>
              <a:buChar char="•"/>
            </a:pPr>
            <a:r>
              <a:rPr lang="en-US" dirty="0"/>
              <a:t>Likes and shares: number of Facebook likes is indicative of customer engagement with a particular message; shares indicate how viral a message is</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Twitter</a:t>
            </a:r>
          </a:p>
          <a:p>
            <a:pPr marL="171450" lvl="0" indent="-171450">
              <a:buFont typeface="Arial" panose="020B0604020202020204" pitchFamily="34" charset="0"/>
              <a:buChar char="•"/>
            </a:pPr>
            <a:r>
              <a:rPr lang="en-US" dirty="0"/>
              <a:t>Second largest social medium after Facebook</a:t>
            </a:r>
          </a:p>
          <a:p>
            <a:pPr marL="628650" lvl="1" indent="-171450">
              <a:buFont typeface="Arial" panose="020B0604020202020204" pitchFamily="34" charset="0"/>
              <a:buChar char="•"/>
            </a:pPr>
            <a:r>
              <a:rPr lang="en-US" dirty="0"/>
              <a:t>Allows direct communication between customer service and customers and shows a brand’s personality</a:t>
            </a:r>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Instagram</a:t>
            </a:r>
          </a:p>
          <a:p>
            <a:pPr marL="171450" lvl="0" indent="-171450">
              <a:buFont typeface="Arial" panose="020B0604020202020204" pitchFamily="34" charset="0"/>
              <a:buChar char="•"/>
            </a:pPr>
            <a:r>
              <a:rPr lang="en-US" dirty="0"/>
              <a:t>Platform of about 400 million users</a:t>
            </a:r>
          </a:p>
          <a:p>
            <a:pPr marL="171450" lvl="0" indent="-171450">
              <a:buFont typeface="Arial" panose="020B0604020202020204" pitchFamily="34" charset="0"/>
              <a:buChar char="•"/>
            </a:pPr>
            <a:r>
              <a:rPr lang="en-US" dirty="0"/>
              <a:t>Targeted to a younger audience and typically has higher brand engagement levels than other platforms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Pinterest</a:t>
            </a:r>
          </a:p>
          <a:p>
            <a:pPr marL="171450" lvl="0" indent="-171450">
              <a:buFont typeface="Arial" panose="020B0604020202020204" pitchFamily="34" charset="0"/>
              <a:buChar char="•"/>
            </a:pPr>
            <a:r>
              <a:rPr lang="en-US" dirty="0"/>
              <a:t>Allows for sharing and posting of pictures featuring different brands</a:t>
            </a:r>
          </a:p>
          <a:p>
            <a:pPr marL="171450" lvl="0" indent="-171450">
              <a:buFont typeface="Arial" panose="020B0604020202020204" pitchFamily="34" charset="0"/>
              <a:buChar char="•"/>
            </a:pPr>
            <a:r>
              <a:rPr lang="en-US" dirty="0"/>
              <a:t>Particularly conducive to marketing of certain brands that rely on visual imagery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Video</a:t>
            </a:r>
          </a:p>
          <a:p>
            <a:pPr marL="171450" lvl="0" indent="-171450">
              <a:buFont typeface="Arial" panose="020B0604020202020204" pitchFamily="34" charset="0"/>
              <a:buChar char="•"/>
            </a:pPr>
            <a:r>
              <a:rPr lang="en-US" dirty="0"/>
              <a:t>Brand building via video has also become an important medium particularly when brands want to engage in deeper themes and story-telling using their brand</a:t>
            </a:r>
          </a:p>
          <a:p>
            <a:pPr marL="171450" lvl="0" indent="-171450">
              <a:buFont typeface="Arial" panose="020B0604020202020204" pitchFamily="34" charset="0"/>
              <a:buChar char="•"/>
            </a:pP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912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There are many important developments in branding in this digital era</a:t>
            </a:r>
          </a:p>
          <a:p>
            <a:pPr indent="-228600"/>
            <a:r>
              <a:rPr lang="en-US" altLang="en-US" dirty="0"/>
              <a:t>Findings:</a:t>
            </a:r>
          </a:p>
          <a:p>
            <a:pPr lvl="1" indent="-228600"/>
            <a:r>
              <a:rPr lang="en-US" dirty="0"/>
              <a:t>97% of consumers turn to a search engine like Google when they are buying a product</a:t>
            </a:r>
          </a:p>
          <a:p>
            <a:pPr lvl="1" indent="-228600"/>
            <a:r>
              <a:rPr lang="en-US" dirty="0"/>
              <a:t>96% of consumers search for product information from their mobile device</a:t>
            </a:r>
          </a:p>
          <a:p>
            <a:pPr lvl="1" indent="-228600"/>
            <a:r>
              <a:rPr lang="en-US" dirty="0"/>
              <a:t>95% of millennials expect brands to have a Facebook presence</a:t>
            </a:r>
          </a:p>
          <a:p>
            <a:pPr lvl="1" indent="-228600"/>
            <a:r>
              <a:rPr lang="en-US" dirty="0"/>
              <a:t>89% percent of consumers do online research before purchasing instore</a:t>
            </a:r>
            <a:endParaRPr lang="en-US" alt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977114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mobile devices continue to grow in importance to consumers’ daily lives, research has also examined how mobile marketing techniques can contribute to added sales. A few key findings from academic research worth noting include: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Environments may impact the effectiveness of mobile advertising and promotions.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Mobile targeting based on time and location is more effective the closer the promotion is to actual purchase.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Targeting consumers who are closer in physical location to competitors’ locations produces better results than targeting mobile promotions to consumers who are closer to the company’s own locations.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Targeting consumers with mobile promotional coupons can boost overall spending, particularly unplanned spending, if the coupon requires consumers to travel farther than their planned path.</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0740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have been utilizing influencers for their brands to a greater extent in recent years because of the results they have seen. Sponsored bloggers and celebrity influencers can often hold greater sway over some consumers than any advertiser can. One study reported that audiences exposed to influencer marketing spent more than $639,700 compared to an audience that had not been exposed.</a:t>
            </a:r>
            <a:endParaRPr lang="en-US" altLang="en-US" dirty="0"/>
          </a:p>
          <a:p>
            <a:endParaRPr lang="en-IN" dirty="0"/>
          </a:p>
          <a:p>
            <a:r>
              <a:rPr lang="en-IN" dirty="0"/>
              <a:t>What is virality? What is popularity?</a:t>
            </a:r>
          </a:p>
          <a:p>
            <a:r>
              <a:rPr lang="en-IN" dirty="0"/>
              <a:t>https://bookdown.org/mike/marketing_research/wom-virality.html#structural-virality</a:t>
            </a:r>
          </a:p>
          <a:p>
            <a:endParaRPr lang="en-IN" dirty="0"/>
          </a:p>
          <a:p>
            <a:r>
              <a:rPr lang="en-IN" dirty="0"/>
              <a:t>Popular = Broadcast</a:t>
            </a:r>
          </a:p>
          <a:p>
            <a:endParaRPr lang="en-IN" dirty="0"/>
          </a:p>
          <a:p>
            <a:r>
              <a:rPr lang="en-IN" dirty="0"/>
              <a:t>Viral = Cascades</a:t>
            </a:r>
          </a:p>
          <a:p>
            <a:endParaRPr lang="en-IN" dirty="0"/>
          </a:p>
          <a:p>
            <a:r>
              <a:rPr lang="en-IN" dirty="0"/>
              <a:t>Can we predict cascades? Nope (at least right now)</a:t>
            </a:r>
          </a:p>
          <a:p>
            <a:endParaRPr lang="en-IN" dirty="0"/>
          </a:p>
          <a:p>
            <a:r>
              <a:rPr lang="en-IN" dirty="0"/>
              <a:t>1:35 https://www.youtube.com/watch?v=czoPyHx3RZM&amp;ab_channel=ComplexityExplorer</a:t>
            </a:r>
          </a:p>
          <a:p>
            <a:endParaRPr lang="en-IN" dirty="0"/>
          </a:p>
          <a:p>
            <a:r>
              <a:rPr lang="en-IN" dirty="0"/>
              <a:t>Self-organizing chaos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4414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 good content strategy has to be integrated with a broader public relations and marketing strategy. The goals of the overall marketing strategy in terms of reaching and engaging the audience should be aligned with the content marketing strategy; doing so can help reach the audience, build a brand, increase brand awareness, generate leads, and ensure sales.</a:t>
            </a:r>
            <a:endParaRPr lang="en-US" dirty="0"/>
          </a:p>
          <a:p>
            <a:endParaRPr lang="en-IN" dirty="0"/>
          </a:p>
          <a:p>
            <a:r>
              <a:rPr lang="en-IN" dirty="0"/>
              <a:t>A form of pull marketing (inbound)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48388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review slide at home</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245477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279125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lead</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5496593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https://www.youtube.com/watch?time_continue=224&amp;v=cW8LLhHq9_c&amp;feature=emb_logo&amp;ab_channel=FlakeSongs</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2238168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This chapter considers the different means by which we can leverage secondary brand associations by linking the brand to the following: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Companies (through branding strategies)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Countries or other geographic areas (through identification of product origin)</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Channels of distribution (through channel strategy)</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Other brands (through co-branding)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Characters (through licensing)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Spokespersons (through endorsements)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Events (through sponsorship)</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Other third-party sources (through awards or reviews)</a:t>
            </a:r>
          </a:p>
          <a:p>
            <a:pPr marL="228600" indent="-228600">
              <a:buFont typeface="+mj-lt"/>
              <a:buAutoNum type="arabicPeriod"/>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 first three entities reflect source factors: who makes the product, where the product is made, and where it is purchased. The remaining entities deal with related people, places, or things.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3402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Awareness and knowledge of the entity: </a:t>
            </a:r>
            <a:r>
              <a:rPr lang="en-US" sz="1200" b="0" i="0" u="none" strike="noStrike" kern="1200" cap="none" baseline="0" dirty="0">
                <a:solidFill>
                  <a:schemeClr val="tx1"/>
                </a:solidFill>
                <a:latin typeface="Arial"/>
                <a:ea typeface="Arial"/>
                <a:cs typeface="Arial"/>
                <a:sym typeface="Arial"/>
              </a:rPr>
              <a:t>If consumers have no awareness or knowledge of the secondary entity, then obviously there is nothing they can transfer from it. Ideally, consumers would be aware of the entity; hold some strong, favorable, and perhaps even unique associations about it; and have positive judgments and feelings about it. </a:t>
            </a:r>
          </a:p>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Meaningfulness of the knowledge of the entity: </a:t>
            </a:r>
            <a:r>
              <a:rPr lang="en-US" sz="1200" b="0" i="0" u="none" strike="noStrike" kern="1200" cap="none" baseline="0" dirty="0">
                <a:solidFill>
                  <a:schemeClr val="tx1"/>
                </a:solidFill>
                <a:latin typeface="Arial"/>
                <a:ea typeface="Arial"/>
                <a:cs typeface="Arial"/>
                <a:sym typeface="Arial"/>
              </a:rPr>
              <a:t>Given that the entity evokes some positive associations, judgments, or feelings, is this knowledge relevant and meaningful for the brand? The meaningfulness may vary depending on the brand and product context. Some associations, judgments, or feelings may seem relevant to and valuable for the brand, whereas others may seem to consumers to have little connection.</a:t>
            </a:r>
          </a:p>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Transferability of the knowledge of the entity: </a:t>
            </a:r>
            <a:r>
              <a:rPr lang="en-US" sz="1200" b="0" i="0" u="none" strike="noStrike" kern="1200" cap="none" baseline="0" dirty="0">
                <a:solidFill>
                  <a:schemeClr val="tx1"/>
                </a:solidFill>
                <a:latin typeface="Arial"/>
                <a:ea typeface="Arial"/>
                <a:cs typeface="Arial"/>
                <a:sym typeface="Arial"/>
              </a:rPr>
              <a:t>If some potentially useful and meaningful associations, judgments, or feelings exist regarding the entity and could possibly transfer to the brand, how strongly will this knowledge actually become linked to the brand?</a:t>
            </a:r>
          </a:p>
          <a:p>
            <a:pPr marL="228600" indent="-228600">
              <a:buFont typeface="+mj-lt"/>
              <a:buAutoNum type="arabicPeriod"/>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In other words, the basic questions we want to answer about transferring secondary knowledge from another entity are: What do consumers know about the other entity? Does any of this knowledge affect what they think about the brand when it becomes linked or associated in some fashion with this other entity?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2418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Theoretically, consumers can infer any aspect of knowledge from other entities to the brand, although some types of entities are more likely to inherently create or affect</a:t>
            </a:r>
          </a:p>
          <a:p>
            <a:r>
              <a:rPr lang="en-US" sz="1200" b="0" i="0" u="none" strike="noStrike" kern="1200" cap="none" baseline="0" dirty="0">
                <a:solidFill>
                  <a:schemeClr val="tx1"/>
                </a:solidFill>
                <a:latin typeface="Arial"/>
                <a:ea typeface="Arial"/>
                <a:cs typeface="Arial"/>
                <a:sym typeface="Arial"/>
              </a:rPr>
              <a:t>certain kinds of brand knowledge than others.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7398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Digital marketing and social media has changed the consumer decision journey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6874897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Branding strategies are an important determinant of the strength of association from the brand to the company and any other existing brands. There are three main branding options for a new product.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3657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Consider the following strongly linked brands and countries: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Levi’s jeans—United States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Toyota—Japan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Chanel perfume—France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Cadbury—England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Foster’s beer—Australia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Gucci shoes and purses—Italy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Barilla pasta—Italy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Mont Blanc pens—Switzerland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BMW—Germany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Ikea—Sweden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Samsung—South Korea</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1633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 an increasingly globally connected world, the concept of country-of-origin is likely to become very confusing at times.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Governments in some countries have even taken steps to protect their popular industries.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Swiss lawmakers have stipulated that local watchmakers can label their products Swiss-made only if non-Swiss parts equal less than 50 percent of the value of the watch’s movement, or motor.</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705605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 consumer may infer certain characteristics about a brand on the basis of where it is sold. “If it’s sold by Nordstrom, it must be good quality.” Consumers may perceive the same brand differently depending on whether it is sold in a store seen as prestigious and exclusive, or in a store designed for bargain shoppers and having more mass appeal.</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4471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Advantages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Borrow needed expertise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Leverage equity you don’t have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Reduce cost of product introduction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Expand brand meaning into related categories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Broaden meaning</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Increase access points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Source of additional revenue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Disadvantages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Loss of control</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Risk of brand equity dilution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Negative feedback effects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Lack of brand focus and clarity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Organizational distraction</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177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In assessing a joint branding opportunity, marketers will ask themselves: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Is it a profitable business venture?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How does it help to maintain or strengthen brand equity?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Is there any possible risk of dilution of brand equity?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Does it offer any extrinsic advantages such as learning opportunities?</a:t>
            </a:r>
          </a:p>
          <a:p>
            <a:pPr marL="0" indent="0">
              <a:buFont typeface="Arial" panose="020B0604020202020204" pitchFamily="34" charset="0"/>
              <a:buNone/>
            </a:pPr>
            <a:endParaRPr lang="en-US" alt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One of the highest-profile brand alliances was that of Disney and McDonald’s, which had the exclusive global rights from 1996 to 2006 in the fast-food industry to promote everything from Disney movies and videos to TV shows and theme parks. Interestingly, because of concerns that the fast-food industry is fueling childhood obesity, Disney ended its exclusive partnership with McDonald’s, although they agreed to continue partnering on some occasional promotions. This example demonstrates some of the downsides of co-branded partnerships, particularly when one partner ceases to be a source of positive brand associations.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3422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Advantages</a:t>
            </a:r>
          </a:p>
          <a:p>
            <a:pPr marL="171450" lvl="0" indent="-171450">
              <a:buFont typeface="Arial" pitchFamily="34" charset="0"/>
              <a:buChar char="•"/>
              <a:defRPr/>
            </a:pPr>
            <a:r>
              <a:rPr lang="en-IN" dirty="0"/>
              <a:t>Firm can generate greater sales at a higher margin</a:t>
            </a:r>
          </a:p>
          <a:p>
            <a:pPr marL="171450" lvl="0" indent="-171450">
              <a:buFont typeface="Arial" pitchFamily="34" charset="0"/>
              <a:buChar char="•"/>
              <a:defRPr/>
            </a:pPr>
            <a:r>
              <a:rPr lang="en-IN" dirty="0"/>
              <a:t>From the standpoint of the manufacturer of the host product, benefit is in leveraging the equity from the ingredient brand to enhance its own brand equity</a:t>
            </a:r>
          </a:p>
          <a:p>
            <a:pPr marL="171450" lvl="0" indent="-171450">
              <a:buFont typeface="Arial" pitchFamily="34" charset="0"/>
              <a:buChar char="•"/>
              <a:defRPr/>
            </a:pPr>
            <a:r>
              <a:rPr lang="en-IN" dirty="0"/>
              <a:t>On the demand side, the host product brands may achieve access to:</a:t>
            </a:r>
          </a:p>
          <a:p>
            <a:pPr marL="628650" lvl="1" indent="-171450">
              <a:buFont typeface="Arial" pitchFamily="34" charset="0"/>
              <a:buChar char="•"/>
              <a:defRPr/>
            </a:pPr>
            <a:r>
              <a:rPr lang="en-US" dirty="0"/>
              <a:t>New product categories</a:t>
            </a:r>
          </a:p>
          <a:p>
            <a:pPr marL="628650" lvl="1" indent="-171450">
              <a:buFont typeface="Arial" pitchFamily="34" charset="0"/>
              <a:buChar char="•"/>
              <a:defRPr/>
            </a:pPr>
            <a:r>
              <a:rPr lang="en-US" dirty="0"/>
              <a:t>Different market segments</a:t>
            </a:r>
          </a:p>
          <a:p>
            <a:pPr marL="628650" lvl="1" indent="-171450">
              <a:buFont typeface="Arial" pitchFamily="34" charset="0"/>
              <a:buChar char="•"/>
              <a:defRPr/>
            </a:pPr>
            <a:r>
              <a:rPr lang="en-IN" dirty="0"/>
              <a:t>More distribution channels than otherwise could have been expected</a:t>
            </a:r>
          </a:p>
          <a:p>
            <a:pPr marL="0" indent="0">
              <a:buFont typeface="Arial" pitchFamily="34" charset="0"/>
              <a:buNone/>
              <a:defRPr/>
            </a:pPr>
            <a:r>
              <a:rPr lang="en-IN" dirty="0"/>
              <a:t>Disadvantages</a:t>
            </a:r>
          </a:p>
          <a:p>
            <a:pPr marL="171450" lvl="0" indent="-171450">
              <a:buFont typeface="Arial" pitchFamily="34" charset="0"/>
              <a:buChar char="•"/>
              <a:defRPr/>
            </a:pPr>
            <a:r>
              <a:rPr lang="en-IN" dirty="0"/>
              <a:t>Costs of a supporting marketing communication programs can be high</a:t>
            </a:r>
          </a:p>
          <a:p>
            <a:pPr marL="171450" lvl="0" indent="-171450">
              <a:buFont typeface="Arial" pitchFamily="34" charset="0"/>
              <a:buChar char="•"/>
              <a:defRPr/>
            </a:pPr>
            <a:r>
              <a:rPr lang="en-IN" dirty="0"/>
              <a:t>Loss of control, because marketing programs for the supplier and manufacturer may have different objectives</a:t>
            </a:r>
            <a:endParaRPr lang="en-US" dirty="0"/>
          </a:p>
          <a:p>
            <a:pPr marL="171450" lvl="0" indent="-171450">
              <a:buFont typeface="Arial" pitchFamily="34" charset="0"/>
              <a:buChar char="•"/>
              <a:defRPr/>
            </a:pPr>
            <a:r>
              <a:rPr lang="en-IN" dirty="0"/>
              <a:t>The sustainability of the competitive advantage may be somewhat uncertain</a:t>
            </a:r>
          </a:p>
          <a:p>
            <a:pPr marL="171450" indent="-171450">
              <a:buFont typeface="Arial" pitchFamily="34" charset="0"/>
              <a:buChar char="•"/>
              <a:defRPr/>
            </a:pPr>
            <a:endParaRPr lang="en-IN" dirty="0"/>
          </a:p>
          <a:p>
            <a:pPr marL="0" indent="0">
              <a:buFont typeface="Arial" pitchFamily="34" charset="0"/>
              <a:buNone/>
              <a:defRPr/>
            </a:pPr>
            <a:r>
              <a:rPr lang="en-IN" dirty="0"/>
              <a:t>Guidelines</a:t>
            </a:r>
          </a:p>
          <a:p>
            <a:pPr marL="171450" lvl="0" indent="-171450">
              <a:buFont typeface="Arial" pitchFamily="34" charset="0"/>
              <a:buChar char="•"/>
              <a:defRPr/>
            </a:pPr>
            <a:r>
              <a:rPr lang="en-IN" dirty="0"/>
              <a:t>Consumers must first perceive that the ingredient matters to the performance and success of </a:t>
            </a:r>
            <a:r>
              <a:rPr lang="en-US" dirty="0"/>
              <a:t>the end product.</a:t>
            </a:r>
          </a:p>
          <a:p>
            <a:pPr marL="171450" lvl="0" indent="-171450">
              <a:buFont typeface="Arial" pitchFamily="34" charset="0"/>
              <a:buChar char="•"/>
              <a:defRPr/>
            </a:pPr>
            <a:r>
              <a:rPr lang="en-IN" dirty="0"/>
              <a:t>Consumers must then be convinced that not all ingredient brands are the same and that the ingredient is superior.</a:t>
            </a:r>
          </a:p>
          <a:p>
            <a:pPr marL="171450" lvl="0" indent="-171450">
              <a:buFont typeface="Arial" pitchFamily="34" charset="0"/>
              <a:buChar char="•"/>
              <a:defRPr/>
            </a:pPr>
            <a:r>
              <a:rPr lang="en-IN" dirty="0"/>
              <a:t>A distinctive symbol or logo must be designed to clearly signal to consumers that the host product contains the ingredient.</a:t>
            </a:r>
            <a:endParaRPr lang="en-US" dirty="0"/>
          </a:p>
          <a:p>
            <a:pPr marL="171450" lvl="0" indent="-171450">
              <a:buFont typeface="Arial" pitchFamily="34" charset="0"/>
              <a:buChar char="•"/>
              <a:defRPr/>
            </a:pPr>
            <a:r>
              <a:rPr lang="en-IN" dirty="0"/>
              <a:t>A coordinated program must be put into place so that consumers understand the importance and advantages of the branded ingredient.</a:t>
            </a:r>
            <a:endParaRPr lang="en-IN"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00293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Entertainment licensing has certainly become big business in recent years. Successful licensors include movie titles and logos, such as </a:t>
            </a:r>
            <a:r>
              <a:rPr lang="en-US" sz="1200" b="0" i="1" u="none" strike="noStrike" kern="1200" cap="none" baseline="0" dirty="0">
                <a:solidFill>
                  <a:schemeClr val="tx1"/>
                </a:solidFill>
                <a:latin typeface="Arial"/>
                <a:ea typeface="Arial"/>
                <a:cs typeface="Arial"/>
                <a:sym typeface="Arial"/>
              </a:rPr>
              <a:t>Harry Potter, Transformers, </a:t>
            </a:r>
            <a:r>
              <a:rPr lang="en-US" sz="1200" b="0" i="0" u="none" strike="noStrike" kern="1200" cap="none" baseline="0" dirty="0">
                <a:solidFill>
                  <a:schemeClr val="tx1"/>
                </a:solidFill>
                <a:latin typeface="Arial"/>
                <a:ea typeface="Arial"/>
                <a:cs typeface="Arial"/>
                <a:sym typeface="Arial"/>
              </a:rPr>
              <a:t>and </a:t>
            </a:r>
            <a:r>
              <a:rPr lang="en-US" sz="1200" b="0" i="1" u="none" strike="noStrike" kern="1200" cap="none" baseline="0" dirty="0">
                <a:solidFill>
                  <a:schemeClr val="tx1"/>
                </a:solidFill>
                <a:latin typeface="Arial"/>
                <a:ea typeface="Arial"/>
                <a:cs typeface="Arial"/>
                <a:sym typeface="Arial"/>
              </a:rPr>
              <a:t>Spider-Man</a:t>
            </a:r>
            <a:r>
              <a:rPr lang="en-US" sz="1200" b="0" i="0" u="none" strike="noStrike" kern="1200" cap="none" baseline="0" dirty="0">
                <a:solidFill>
                  <a:schemeClr val="tx1"/>
                </a:solidFill>
                <a:latin typeface="Arial"/>
                <a:ea typeface="Arial"/>
                <a:cs typeface="Arial"/>
                <a:sym typeface="Arial"/>
              </a:rPr>
              <a:t>; comic strip characters such as </a:t>
            </a:r>
            <a:r>
              <a:rPr lang="en-US" sz="1200" b="0" i="1" u="none" strike="noStrike" kern="1200" cap="none" baseline="0" dirty="0">
                <a:solidFill>
                  <a:schemeClr val="tx1"/>
                </a:solidFill>
                <a:latin typeface="Arial"/>
                <a:ea typeface="Arial"/>
                <a:cs typeface="Arial"/>
                <a:sym typeface="Arial"/>
              </a:rPr>
              <a:t>Garfield </a:t>
            </a:r>
            <a:r>
              <a:rPr lang="en-US" sz="1200" b="0" i="0" u="none" strike="noStrike" kern="1200" cap="none" baseline="0" dirty="0">
                <a:solidFill>
                  <a:schemeClr val="tx1"/>
                </a:solidFill>
                <a:latin typeface="Arial"/>
                <a:ea typeface="Arial"/>
                <a:cs typeface="Arial"/>
                <a:sym typeface="Arial"/>
              </a:rPr>
              <a:t>and </a:t>
            </a:r>
            <a:r>
              <a:rPr lang="en-US" sz="1200" b="0" i="1" u="none" strike="noStrike" kern="1200" cap="none" baseline="0" dirty="0">
                <a:solidFill>
                  <a:schemeClr val="tx1"/>
                </a:solidFill>
                <a:latin typeface="Arial"/>
                <a:ea typeface="Arial"/>
                <a:cs typeface="Arial"/>
                <a:sym typeface="Arial"/>
              </a:rPr>
              <a:t>Peanuts </a:t>
            </a:r>
            <a:r>
              <a:rPr lang="en-US" sz="1200" b="0" i="0" u="none" strike="noStrike" kern="1200" cap="none" baseline="0" dirty="0">
                <a:solidFill>
                  <a:schemeClr val="tx1"/>
                </a:solidFill>
                <a:latin typeface="Arial"/>
                <a:ea typeface="Arial"/>
                <a:cs typeface="Arial"/>
                <a:sym typeface="Arial"/>
              </a:rPr>
              <a:t>characters; and television and cartoon characters from </a:t>
            </a:r>
            <a:r>
              <a:rPr lang="en-US" sz="1200" b="0" i="1" u="none" strike="noStrike" kern="1200" cap="none" baseline="0" dirty="0">
                <a:solidFill>
                  <a:schemeClr val="tx1"/>
                </a:solidFill>
                <a:latin typeface="Arial"/>
                <a:ea typeface="Arial"/>
                <a:cs typeface="Arial"/>
                <a:sym typeface="Arial"/>
              </a:rPr>
              <a:t>Sesame Street, The Simpsons, SpongeBob SquarePants, </a:t>
            </a:r>
            <a:r>
              <a:rPr lang="en-US" sz="1200" b="0" i="0" u="none" strike="noStrike" kern="1200" cap="none" baseline="0" dirty="0">
                <a:solidFill>
                  <a:schemeClr val="tx1"/>
                </a:solidFill>
                <a:latin typeface="Arial"/>
                <a:ea typeface="Arial"/>
                <a:cs typeface="Arial"/>
                <a:sym typeface="Arial"/>
              </a:rPr>
              <a:t>and others. Every summer, marketers spend millions of dollars in movie tie-ins as marketers look for the next blockbuster franchise.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Licensing can be quite lucrative for the licensor. It has long been an important business strategy for designer apparel and accessories, for example. Designers such as Donna Karan, Calvin Klein, Pierre Cardin, and others command large royalties for the right to use their name on a variety of merchandise such as clothing, belts, ties, and luggage.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702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hope is in using celebrity endorsements is that the celebrities’ fans will also become fans of their products or services. The celebrity must be well enough known to improve</a:t>
            </a:r>
          </a:p>
          <a:p>
            <a:r>
              <a:rPr lang="en-US" sz="1200" b="0" i="0" u="none" strike="noStrike" kern="1200" cap="none" baseline="0" dirty="0">
                <a:solidFill>
                  <a:schemeClr val="tx1"/>
                </a:solidFill>
                <a:latin typeface="Arial"/>
                <a:ea typeface="Arial"/>
                <a:cs typeface="Arial"/>
                <a:sym typeface="Arial"/>
              </a:rPr>
              <a:t>awareness, image, and responses for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272675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To broaden the appeal and reduce the risks of linking to one celebrity, some marketers have begun to employ several different celebrities or even celebrities who are deceased and therefore a known commodity. For example, dead celebrities such as Michael Jackson (who generates $115 million a year), Elvis Presley (who generates $55 million), and Charles Schulz (creator of the </a:t>
            </a:r>
            <a:r>
              <a:rPr lang="en-US" sz="1200" b="0" i="1" u="none" strike="noStrike" kern="1200" cap="none" baseline="0" dirty="0">
                <a:solidFill>
                  <a:schemeClr val="tx1"/>
                </a:solidFill>
                <a:latin typeface="Arial"/>
                <a:ea typeface="Arial"/>
                <a:cs typeface="Arial"/>
                <a:sym typeface="Arial"/>
              </a:rPr>
              <a:t>Peanuts </a:t>
            </a:r>
            <a:r>
              <a:rPr lang="en-US" sz="1200" b="0" i="0" u="none" strike="noStrike" kern="1200" cap="none" baseline="0" dirty="0">
                <a:solidFill>
                  <a:schemeClr val="tx1"/>
                </a:solidFill>
                <a:latin typeface="Arial"/>
                <a:ea typeface="Arial"/>
                <a:cs typeface="Arial"/>
                <a:sym typeface="Arial"/>
              </a:rPr>
              <a:t>characters, who generates $40 million) continue to generate revenues from licensing and endorsements.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To overcome these problems, marketers should strategically evaluate, select, and use celebrity spokespeople. First, choose a well-known and well-defined celebrity whose associations are relevant to the brand and likely to be transferable. Second, there must be a logical fit between the brand and the person. Third, the advertising and communication program should use the celebrity in a creative fashion that highlights the relevant associations and encourages their transfer.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1103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Batra Keller (2016)</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70355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One survey suggested that these micro-influencers may have 10 times more impact on in-store purchases than celebrity influencers, 71 and more than half the respondents suggested that they turned to YouTube reviewers (such as Michelle Phan) to learn more about markets. Today’s customers trust regular people like Phan because their endorsements appear to be driven by genuine expertise, and not just money. A survey of 1,470 women found that 86 percent of them wanted product recommendations from real people and that 58 percent turn to YouTube reviewers to get them. In this way, online social influencers are rapidly taking the place of traditional celebrity</a:t>
            </a:r>
          </a:p>
          <a:p>
            <a:r>
              <a:rPr lang="en-US" sz="1200" b="0" i="0" u="none" strike="noStrike" kern="1200" cap="none" baseline="0" dirty="0">
                <a:solidFill>
                  <a:schemeClr val="tx1"/>
                </a:solidFill>
                <a:latin typeface="Arial"/>
                <a:ea typeface="Arial"/>
                <a:cs typeface="Arial"/>
                <a:sym typeface="Arial"/>
              </a:rPr>
              <a:t>endorsement strategies as more authentic ways of connecting with smaller audiences.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781335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Sponsored events can contribute to brand equity by becoming associated to the brand and improving brand awareness, adding new associations, or improving the strength, favorability, and uniqueness of existing associations.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792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an example, the </a:t>
            </a:r>
            <a:r>
              <a:rPr lang="en-US" sz="1200" b="0" i="1" u="none" strike="noStrike" kern="1200" cap="none" baseline="0" dirty="0">
                <a:solidFill>
                  <a:schemeClr val="tx1"/>
                </a:solidFill>
                <a:latin typeface="Arial"/>
                <a:ea typeface="Arial"/>
                <a:cs typeface="Arial"/>
                <a:sym typeface="Arial"/>
              </a:rPr>
              <a:t>Good Housekeeping </a:t>
            </a:r>
            <a:r>
              <a:rPr lang="en-US" sz="1200" b="0" i="0" u="none" strike="noStrike" kern="1200" cap="none" baseline="0" dirty="0">
                <a:solidFill>
                  <a:schemeClr val="tx1"/>
                </a:solidFill>
                <a:latin typeface="Arial"/>
                <a:ea typeface="Arial"/>
                <a:cs typeface="Arial"/>
                <a:sym typeface="Arial"/>
              </a:rPr>
              <a:t>seal has been seen as a mark of quality for decades, offering product replacement or refunds for defective products for up to two years from purchase.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J.D. Power and Associates’ well-publicized Customer Satisfaction Index helped to cultivate an image of quality for Japanese automakers in the 1980s, with a corresponding adverse impact on the quality image of their U.S. rivals. In the 1990s, they began to rank quality in other industries, such as airlines, credit cards, rental cars, and phone service, and top-rated brands in these categories began to feature their awards in ad campaigns. Grey Goose vodka cleverly employed a third-party endorsement to drive sales.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359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popularity of online retailing can be inferred from the following statistics: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One of the most prominent success stories in the online retailing context is that of Amazon. As Amazon continues to disrupt retail through its innovations in drone deliveries and acquisitions (e.g., Whole foods), brands should be mindful of all the changes taking place in online retailing, as it significantly impacts how they merchandise and distribute their products.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4359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CMO Survey</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398362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traditional world of marketing involved brand managers relying on mass media channels such as TV, print, and radio advertising to communicate with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direction of communication was usually from manufacturer to consumer, and limited feedback was provided by consumers to manufacturers in turn.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Thus, audiences were generally passive recipients of carefully crafted messages sent by brand marketers. This was particularly true in the case of the one-to-many traditional marketing.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8149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Over time, the one-to-many channels gave way to a greater emphasis on interactive or one-to-one communications between the brand and the customer. </a:t>
            </a:r>
          </a:p>
          <a:p>
            <a:r>
              <a:rPr lang="en-US" sz="1200" b="0" i="0" u="none" strike="noStrike" kern="1200" cap="none" baseline="0" dirty="0">
                <a:solidFill>
                  <a:schemeClr val="tx1"/>
                </a:solidFill>
                <a:latin typeface="Arial"/>
                <a:ea typeface="Arial"/>
                <a:cs typeface="Arial"/>
                <a:sym typeface="Arial"/>
              </a:rPr>
              <a:t>Catalog companies such as L. L. Bean or J.Crew embraced this direct marketing approach by viewing each customer individually. </a:t>
            </a:r>
          </a:p>
          <a:p>
            <a:r>
              <a:rPr lang="en-US" sz="1200" b="0" i="0" u="none" strike="noStrike" kern="1200" cap="none" baseline="0" dirty="0">
                <a:solidFill>
                  <a:schemeClr val="tx1"/>
                </a:solidFill>
                <a:latin typeface="Arial"/>
                <a:ea typeface="Arial"/>
                <a:cs typeface="Arial"/>
                <a:sym typeface="Arial"/>
              </a:rPr>
              <a:t>In recent years, these one-to-many and one-to-one channels are being supplemented or even replaced by many-to-many channels, such as Facebook and Twitter, where consumers have become broadcasters in conversation with each other (many-to-many communications), as well as becoming engaged in a two-way dialogue with brand marketers.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44355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Having a sharply defined brand positioning and clear guidelines on how a brand should be presented and marketed to consumers is an important step in ensuring that the brand has a consistent theme across all channels.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Another key concern of brand managers is to understand which channels are producing the greatest return on advertising dollar expenditures.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particular set of tasks—called </a:t>
            </a:r>
            <a:r>
              <a:rPr lang="en-US" sz="1200" b="0" i="1" u="none" strike="noStrike" kern="1200" cap="none" baseline="0" dirty="0">
                <a:solidFill>
                  <a:schemeClr val="tx1"/>
                </a:solidFill>
                <a:latin typeface="Arial"/>
                <a:ea typeface="Arial"/>
                <a:cs typeface="Arial"/>
                <a:sym typeface="Arial"/>
              </a:rPr>
              <a:t>attribution modeling</a:t>
            </a:r>
            <a:r>
              <a:rPr lang="en-US" sz="1200" b="0" i="0" u="none" strike="noStrike" kern="1200" cap="none" baseline="0" dirty="0">
                <a:solidFill>
                  <a:schemeClr val="tx1"/>
                </a:solidFill>
                <a:latin typeface="Arial"/>
                <a:ea typeface="Arial"/>
                <a:cs typeface="Arial"/>
                <a:sym typeface="Arial"/>
              </a:rPr>
              <a:t>—can be complex and challenging.</a:t>
            </a:r>
            <a:endParaRPr lang="en-US" dirty="0"/>
          </a:p>
          <a:p>
            <a:endParaRPr lang="en-IN" dirty="0"/>
          </a:p>
          <a:p>
            <a:r>
              <a:rPr lang="en-IN" dirty="0"/>
              <a:t>There is no best attribution model. It depends on the specific context and business. </a:t>
            </a:r>
          </a:p>
          <a:p>
            <a:endParaRPr lang="en-IN" dirty="0"/>
          </a:p>
          <a:p>
            <a:r>
              <a:rPr lang="en-IN" dirty="0"/>
              <a:t>https://support.google.com/analytics/answer/1662518?hl=en</a:t>
            </a:r>
          </a:p>
          <a:p>
            <a:endParaRPr lang="en-IN" dirty="0"/>
          </a:p>
          <a:p>
            <a:r>
              <a:rPr lang="en-US" dirty="0"/>
              <a:t>Last non-direct click. This model ignores all direct traffic and credits the last channel before converting.</a:t>
            </a:r>
          </a:p>
          <a:p>
            <a:r>
              <a:rPr lang="en-US" dirty="0"/>
              <a:t>Linear. This model credits each touchpoint in the conversion path equally. For example, social, organic, and direct.</a:t>
            </a:r>
          </a:p>
          <a:p>
            <a:r>
              <a:rPr lang="en-US" dirty="0"/>
              <a:t>Time decay. This model credits the touchpoints closest in time to the sale or conversion. In the example above, this would be direct.</a:t>
            </a:r>
          </a:p>
          <a:p>
            <a:r>
              <a:rPr lang="en-US" dirty="0"/>
              <a:t>Position-based. This model credits 40% to the first and last interactions. The remaining 20% is distributed to the interactions in the middle. In our example, social and direct would each receive 40%, while organic would receive 20%.</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653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824661"/>
      </p:ext>
    </p:extLst>
  </p:cSld>
  <p:clrMapOvr>
    <a:masterClrMapping/>
  </p:clrMapOvr>
  <p:hf sldNum="0" hdr="0" ftr="0" dt="0"/>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creativecommons.org/licenses/by/3.0/"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logosmarcas.net/shopify-logo/" TargetMode="External"/><Relationship Id="rId5" Type="http://schemas.openxmlformats.org/officeDocument/2006/relationships/image" Target="../media/image13.png"/><Relationship Id="rId4" Type="http://schemas.openxmlformats.org/officeDocument/2006/relationships/hyperlink" Target="https://www.baagames.com/2013/11/amazon-countdown-to-black-friday-2013/"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ppcgeeks.co.uk/analytics/conversion-attribution-models-in-google-ad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hyperlink" Target="https://www.axisrooms.com/why-dynamic-pricing-is-important-for-your-hote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hyperlink" Target="https://creativecommons.org/licenses/by-sa/3.0/" TargetMode="External"/><Relationship Id="rId4" Type="http://schemas.openxmlformats.org/officeDocument/2006/relationships/hyperlink" Target="http://ux.stackexchange.com/questions/84503/having-4-colors-in-logo-like-google-microsoft-and-ebay-for-which-kind-of-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video" Target="https://www.youtube.com/embed/uwvAgDCOdU4?feature=oembed" TargetMode="Externa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creativecommons.org/licenses/by-nc/3.0/" TargetMode="External"/><Relationship Id="rId3" Type="http://schemas.openxmlformats.org/officeDocument/2006/relationships/image" Target="../media/image31.png"/><Relationship Id="rId7" Type="http://schemas.openxmlformats.org/officeDocument/2006/relationships/hyperlink" Target="https://www.freepngimg.com/png/69765-logo-twitter-computer-business-icons-free-frame" TargetMode="External"/><Relationship Id="rId12" Type="http://schemas.openxmlformats.org/officeDocument/2006/relationships/hyperlink" Target="https://creativecommons.org/licenses/by-nc-sa/3.0/" TargetMode="External"/><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hyperlink" Target="https://www.privacy-network.it/violazione-dati-facebook-come-proteggersi/" TargetMode="External"/><Relationship Id="rId5" Type="http://schemas.openxmlformats.org/officeDocument/2006/relationships/hyperlink" Target="https://freepngimg.com/png/69830-instagram-cinars-fest-logo-ds-songwriters" TargetMode="Externa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hyperlink" Target="https://en.wikipedia.org/wiki/YouTube_(channel)" TargetMode="External"/><Relationship Id="rId1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hyperlink" Target="https://www.vecteezy.com/vector-art/540837-mobile-marketing-in-a-flat-desig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rincondelemprendedor.es/conoce-lo-que-desean-y-necesitan-tus-clientes-a-traves-del-content-marketi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2.xml"/><Relationship Id="rId1" Type="http://schemas.openxmlformats.org/officeDocument/2006/relationships/video" Target="https://www.youtube.com/embed/Qu2njWY3Hjk?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video" Target="https://www.youtube.com/embed/as_oVHXKQQ4?start=29&amp;feature=oembed" TargetMode="Externa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4.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hyperlink" Target="https://imgflip.com/i/5eksx8" TargetMode="External"/><Relationship Id="rId5" Type="http://schemas.openxmlformats.org/officeDocument/2006/relationships/image" Target="../media/image49.jpg"/><Relationship Id="rId4" Type="http://schemas.openxmlformats.org/officeDocument/2006/relationships/hyperlink" Target="https://imgflip.com/i/q170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reativecommons.org/licenses/by-nd/3.0/"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www.usgamblingsites.com/news/las-vegas-among-the-highest-major-cities-with-large-unemployment-rates/" TargetMode="External"/><Relationship Id="rId5" Type="http://schemas.openxmlformats.org/officeDocument/2006/relationships/image" Target="../media/image51.jpg"/><Relationship Id="rId4" Type="http://schemas.openxmlformats.org/officeDocument/2006/relationships/hyperlink" Target="https://www.misskatecuttables.com/products/product/i-heart-new-york.ph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www.flickr.com/photos/jeepersmedia/1613240074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hyperlink" Target="https://creativecommons.org/licenses/by-nc-nd/3.0/" TargetMode="External"/><Relationship Id="rId4" Type="http://schemas.openxmlformats.org/officeDocument/2006/relationships/hyperlink" Target="https://www.expbravo.com/2563/%E5%93%81%E7%89%8C%E7%AD%96%E7%95%A5b2b%E7%94%A2%E6%A5%AD%E5%BE%8C%E5%8F%B0%E8%8B%B1%E9%9B%84%E8%B5%B0%E5%90%91%E5%93%81%E7%89%8C%E8%B7%AF.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hyperlink" Target="https://medium.com/@hello_63173/why-every-manufacturer-and-retailer-should-leverage-the-power-of-brand-licensing-6228f606868b"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s://insteading.com/blog/celebrity-endorsements-food-unhealth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hyperlink" Target="https://www.businessinsider.co.za/beauty-empire-cosmetics-kylie-jenner-rihanna-fenty-millennial-wealth-2019-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belfastlive.co.uk/whats-on/family-kids-news/gallery/red-bull-f1-event-belfast-15369571"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econsultancy.com/25-brilliant-examples-of-facebook-brand-pages/"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www.mdimsolutions.com/local-seo/mobile-friendly-getting-boost-for-ranking-factor/" TargetMode="External"/><Relationship Id="rId5" Type="http://schemas.openxmlformats.org/officeDocument/2006/relationships/image" Target="../media/image8.jpg"/><Relationship Id="rId10" Type="http://schemas.openxmlformats.org/officeDocument/2006/relationships/hyperlink" Target="https://pixabay.com/en/google-search-engine-76522/" TargetMode="External"/><Relationship Id="rId4" Type="http://schemas.openxmlformats.org/officeDocument/2006/relationships/hyperlink" Target="https://www.ionos.ca/digitalguide/online-marketing/search-engine-marketing/information-retrieval-how-search-engines-retrieve-data/"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Rectangle 411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4" name="Freeform: Shape 412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Monday Already GIFs - Get the best GIF on GIPHY">
            <a:extLst>
              <a:ext uri="{FF2B5EF4-FFF2-40B4-BE49-F238E27FC236}">
                <a16:creationId xmlns:a16="http://schemas.microsoft.com/office/drawing/2014/main" id="{7D63A89A-EA34-6EDD-FB17-6DDC6E2E56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376" y="1308853"/>
            <a:ext cx="3343202" cy="3343202"/>
          </a:xfrm>
          <a:prstGeom prst="rect">
            <a:avLst/>
          </a:prstGeom>
          <a:noFill/>
          <a:extLst>
            <a:ext uri="{909E8E84-426E-40DD-AFC4-6F175D3DCCD1}">
              <a14:hiddenFill xmlns:a14="http://schemas.microsoft.com/office/drawing/2010/main">
                <a:solidFill>
                  <a:srgbClr val="FFFFFF"/>
                </a:solidFill>
              </a14:hiddenFill>
            </a:ext>
          </a:extLst>
        </p:spPr>
      </p:pic>
      <p:sp>
        <p:nvSpPr>
          <p:cNvPr id="4126" name="Freeform: Shape 412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02" name="Picture 6" descr="Here are 60 Funny Monday Work Memes To Brighten Your Day">
            <a:extLst>
              <a:ext uri="{FF2B5EF4-FFF2-40B4-BE49-F238E27FC236}">
                <a16:creationId xmlns:a16="http://schemas.microsoft.com/office/drawing/2014/main" id="{A3A9B671-FA97-4EFC-F695-2472FDB51EE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45244" y="2012782"/>
            <a:ext cx="6020730" cy="337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0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EF39F-FCF7-F3EE-9691-8B008F7DA911}"/>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lnSpc>
                <a:spcPct val="90000"/>
              </a:lnSpc>
              <a:spcBef>
                <a:spcPct val="0"/>
              </a:spcBef>
            </a:pPr>
            <a:r>
              <a:rPr lang="en-US" sz="5200" kern="1200">
                <a:solidFill>
                  <a:schemeClr val="tx1"/>
                </a:solidFill>
                <a:latin typeface="+mj-lt"/>
                <a:ea typeface="+mj-ea"/>
                <a:cs typeface="+mj-cs"/>
              </a:rPr>
              <a:t>Traditional Consumer Decision Journey</a:t>
            </a:r>
          </a:p>
        </p:txBody>
      </p:sp>
      <p:graphicFrame>
        <p:nvGraphicFramePr>
          <p:cNvPr id="4" name="Diagram 3">
            <a:extLst>
              <a:ext uri="{FF2B5EF4-FFF2-40B4-BE49-F238E27FC236}">
                <a16:creationId xmlns:a16="http://schemas.microsoft.com/office/drawing/2014/main" id="{F080A89B-079E-B7B7-5E6F-597753DF94E2}"/>
              </a:ext>
            </a:extLst>
          </p:cNvPr>
          <p:cNvGraphicFramePr/>
          <p:nvPr>
            <p:extLst>
              <p:ext uri="{D42A27DB-BD31-4B8C-83A1-F6EECF244321}">
                <p14:modId xmlns:p14="http://schemas.microsoft.com/office/powerpoint/2010/main" val="19373733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8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689D117-F032-4437-BE4B-209A7055FA7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F26AD5F-963C-4024-8424-E78A4DA3289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63D30A41-5373-4C2A-8D68-CBE10919C7D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AC39606D-EA7E-47C5-8073-36530DAAF6A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94C0EF3E-F2E0-4E73-96E4-0BEEA3FEF9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1777133-43BF-4AF3-980E-C6EF4CD0862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1609FFF-DB18-4B12-8A13-3DCC05CDDD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altLang="en-US" sz="2600" kern="1200">
                <a:solidFill>
                  <a:srgbClr val="FFFFFF"/>
                </a:solidFill>
                <a:latin typeface="+mj-lt"/>
                <a:ea typeface="+mj-ea"/>
                <a:cs typeface="+mj-cs"/>
              </a:rPr>
              <a:t>Figure 7-1: Expanded Consumer Decision Journey</a:t>
            </a:r>
            <a:endParaRPr lang="en-US" sz="2600" kern="1200">
              <a:solidFill>
                <a:srgbClr val="FFFFFF"/>
              </a:solidFill>
              <a:latin typeface="+mj-lt"/>
              <a:ea typeface="+mj-ea"/>
              <a:cs typeface="+mj-cs"/>
            </a:endParaRPr>
          </a:p>
        </p:txBody>
      </p:sp>
      <p:pic>
        <p:nvPicPr>
          <p:cNvPr id="4" name="Picture 3" descr="The expanded consumer decision journey includes 12 stages, which read as follows. Stage 1, Felt a need or want for it. Stage 2, knows about it. Stage 3, Considers it. Stage 4, Learns about it. Stage 5, Likes it. Stage 6, Is willing to pay for it. Stage 7, Chooses to try it. Stage 8, Consumes it. Stage 9, Is satisfied with it. Stage 10, Is loyal buyer of it. Stage 11, Is engaged with it. Stage 12, is active advocate for it.">
            <a:extLst>
              <a:ext uri="{FF2B5EF4-FFF2-40B4-BE49-F238E27FC236}">
                <a16:creationId xmlns:a16="http://schemas.microsoft.com/office/drawing/2014/main" id="{FC30EEA4-0B81-45B2-A5EB-0E6C1ED56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558374"/>
            <a:ext cx="7188199" cy="3737863"/>
          </a:xfrm>
          <a:prstGeom prst="rect">
            <a:avLst/>
          </a:prstGeom>
        </p:spPr>
      </p:pic>
    </p:spTree>
    <p:extLst>
      <p:ext uri="{BB962C8B-B14F-4D97-AF65-F5344CB8AC3E}">
        <p14:creationId xmlns:p14="http://schemas.microsoft.com/office/powerpoint/2010/main" val="145393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009" y="502400"/>
            <a:ext cx="3367171" cy="1818064"/>
          </a:xfrm>
        </p:spPr>
        <p:txBody>
          <a:bodyPr vert="horz" lIns="91440" tIns="45720" rIns="91440" bIns="45720" rtlCol="0" anchor="ctr">
            <a:normAutofit/>
          </a:bodyPr>
          <a:lstStyle/>
          <a:p>
            <a:pPr algn="ctr">
              <a:lnSpc>
                <a:spcPct val="90000"/>
              </a:lnSpc>
              <a:spcBef>
                <a:spcPct val="0"/>
              </a:spcBef>
            </a:pPr>
            <a:r>
              <a:rPr lang="en-US" sz="2800" kern="1200">
                <a:solidFill>
                  <a:schemeClr val="tx1"/>
                </a:solidFill>
                <a:latin typeface="+mj-lt"/>
                <a:ea typeface="+mj-ea"/>
                <a:cs typeface="+mj-cs"/>
              </a:rPr>
              <a:t>Growth of Online Retailing</a:t>
            </a:r>
          </a:p>
        </p:txBody>
      </p:sp>
      <p:pic>
        <p:nvPicPr>
          <p:cNvPr id="5" name="Picture 4" descr="A black background with white text&#10;&#10;Description automatically generated with low confidence">
            <a:extLst>
              <a:ext uri="{FF2B5EF4-FFF2-40B4-BE49-F238E27FC236}">
                <a16:creationId xmlns:a16="http://schemas.microsoft.com/office/drawing/2014/main" id="{AED184F3-DB53-F1C6-F457-94DC857ACFB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545" b="25589"/>
          <a:stretch/>
        </p:blipFill>
        <p:spPr>
          <a:xfrm>
            <a:off x="4555236" y="6"/>
            <a:ext cx="7636763" cy="2762724"/>
          </a:xfrm>
          <a:prstGeom prst="rect">
            <a:avLst/>
          </a:prstGeom>
        </p:spPr>
      </p:pic>
      <p:sp>
        <p:nvSpPr>
          <p:cNvPr id="45" name="Rectangle 44">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9" name="Picture 8" descr="Logo&#10;&#10;Description automatically generated">
            <a:extLst>
              <a:ext uri="{FF2B5EF4-FFF2-40B4-BE49-F238E27FC236}">
                <a16:creationId xmlns:a16="http://schemas.microsoft.com/office/drawing/2014/main" id="{21590A22-C80C-CAC6-28DE-978ABF4A269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7580" r="18700" b="-17"/>
          <a:stretch/>
        </p:blipFill>
        <p:spPr>
          <a:xfrm>
            <a:off x="-1" y="2826737"/>
            <a:ext cx="4565779" cy="4031263"/>
          </a:xfrm>
          <a:prstGeom prst="rect">
            <a:avLst/>
          </a:prstGeom>
        </p:spPr>
      </p:pic>
      <p:sp>
        <p:nvSpPr>
          <p:cNvPr id="3" name="Content Placeholder 2"/>
          <p:cNvSpPr>
            <a:spLocks noGrp="1"/>
          </p:cNvSpPr>
          <p:nvPr>
            <p:ph sz="quarter" idx="13"/>
          </p:nvPr>
        </p:nvSpPr>
        <p:spPr>
          <a:xfrm>
            <a:off x="5449633" y="3455208"/>
            <a:ext cx="5742432" cy="2344708"/>
          </a:xfrm>
        </p:spPr>
        <p:txBody>
          <a:bodyPr vert="horz" lIns="91440" tIns="45720" rIns="91440" bIns="45720" rtlCol="0" anchor="ctr">
            <a:normAutofit/>
          </a:bodyPr>
          <a:lstStyle/>
          <a:p>
            <a:pPr indent="-228600"/>
            <a:r>
              <a:rPr lang="en-US" sz="1700"/>
              <a:t>Value of eCommerce sales will reach $414 billion in 2018</a:t>
            </a:r>
          </a:p>
          <a:p>
            <a:pPr indent="-228600"/>
            <a:r>
              <a:rPr lang="en-US" sz="1700"/>
              <a:t>60% of adult Americans are happy not to shop in a crowded mall or store</a:t>
            </a:r>
          </a:p>
          <a:p>
            <a:pPr indent="-228600"/>
            <a:r>
              <a:rPr lang="en-US" sz="1700"/>
              <a:t>71% of shoppers believe they will get a better deal online than in stores</a:t>
            </a:r>
          </a:p>
          <a:p>
            <a:pPr indent="-228600"/>
            <a:r>
              <a:rPr lang="en-US" sz="1700"/>
              <a:t>41% of men and 33 % of women aged 18 to 34 say they would ideally “buy everything online.”</a:t>
            </a:r>
          </a:p>
        </p:txBody>
      </p:sp>
      <p:sp>
        <p:nvSpPr>
          <p:cNvPr id="47" name="Rectangle 46">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 name="TextBox 5">
            <a:extLst>
              <a:ext uri="{FF2B5EF4-FFF2-40B4-BE49-F238E27FC236}">
                <a16:creationId xmlns:a16="http://schemas.microsoft.com/office/drawing/2014/main" id="{AF489C73-2AD3-F207-073A-0260B2F00887}"/>
              </a:ext>
            </a:extLst>
          </p:cNvPr>
          <p:cNvSpPr txBox="1"/>
          <p:nvPr/>
        </p:nvSpPr>
        <p:spPr>
          <a:xfrm>
            <a:off x="10005182" y="256267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aagames.com/2013/11/amazon-countdown-to-black-friday-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6219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Advertising and Promotions Using Digital Channels</a:t>
            </a:r>
          </a:p>
        </p:txBody>
      </p:sp>
      <p:graphicFrame>
        <p:nvGraphicFramePr>
          <p:cNvPr id="5" name="Content Placeholder 2">
            <a:extLst>
              <a:ext uri="{FF2B5EF4-FFF2-40B4-BE49-F238E27FC236}">
                <a16:creationId xmlns:a16="http://schemas.microsoft.com/office/drawing/2014/main" id="{7DFB40E4-DC94-83D1-B295-42D47676BAAA}"/>
              </a:ext>
            </a:extLst>
          </p:cNvPr>
          <p:cNvGraphicFramePr>
            <a:graphicFrameLocks noGrp="1"/>
          </p:cNvGraphicFramePr>
          <p:nvPr>
            <p:ph sz="quarter" idx="13"/>
            <p:extLst>
              <p:ext uri="{D42A27DB-BD31-4B8C-83A1-F6EECF244321}">
                <p14:modId xmlns:p14="http://schemas.microsoft.com/office/powerpoint/2010/main" val="36948286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84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343C68D-4A1D-4B49-BB01-E685BDFED80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0CBA493-CF5E-4B37-AAC6-A5C8887CBF7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E95DE4B-382A-404E-89FD-09F94356BDA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BFAAA92D-B28C-43CD-81C2-B99DC8BC65D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DA1CC77A-BED8-4646-A194-467E05F2EFE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0DFBC1EF-BC79-41A7-A75F-8D698118BA5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000" kern="1200">
                <a:solidFill>
                  <a:srgbClr val="FFFFFF"/>
                </a:solidFill>
                <a:latin typeface="+mj-lt"/>
                <a:ea typeface="+mj-ea"/>
                <a:cs typeface="+mj-cs"/>
              </a:rPr>
              <a:t>Figure 7-3: Traditional Marketing: One-to-Many Communications</a:t>
            </a:r>
          </a:p>
        </p:txBody>
      </p:sp>
      <p:pic>
        <p:nvPicPr>
          <p:cNvPr id="5" name="Picture 4" descr="The diagram is headlined, one to many communications. It features 4 ovals, with one at the center of the left edge and the other 3 vertically aligned along the right edge. The oval on the left is labelled, Brand. Three arrows extend from the Brand oval to each of the 3 arrows on the right edge, which are labelled A, B, and C, respectively.">
            <a:extLst>
              <a:ext uri="{FF2B5EF4-FFF2-40B4-BE49-F238E27FC236}">
                <a16:creationId xmlns:a16="http://schemas.microsoft.com/office/drawing/2014/main" id="{46DAA1DF-BB60-4F5A-979B-DD4BCEF9C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025" y="961812"/>
            <a:ext cx="4869349" cy="4930987"/>
          </a:xfrm>
          <a:prstGeom prst="rect">
            <a:avLst/>
          </a:prstGeom>
        </p:spPr>
      </p:pic>
    </p:spTree>
    <p:extLst>
      <p:ext uri="{BB962C8B-B14F-4D97-AF65-F5344CB8AC3E}">
        <p14:creationId xmlns:p14="http://schemas.microsoft.com/office/powerpoint/2010/main" val="181185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5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000" kern="1200">
                <a:solidFill>
                  <a:srgbClr val="FFFFFF"/>
                </a:solidFill>
                <a:latin typeface="+mj-lt"/>
                <a:ea typeface="+mj-ea"/>
                <a:cs typeface="+mj-cs"/>
              </a:rPr>
              <a:t>Figure 7-4: New Media Environment: Two-Way and Many-to-Many Communications</a:t>
            </a:r>
          </a:p>
        </p:txBody>
      </p:sp>
      <p:pic>
        <p:nvPicPr>
          <p:cNvPr id="5" name="Picture 4" descr="The first diagram is headlined, One to one communications. It features 4 ovals, with one at the center of the left edge and the other 3 vertically aligned along the right edge. The oval on the left is labelled, Brand. Three double sided arrows extend from the Brand oval to and from each of the 3 arrows on the right edge, which are labelled A, B, and C, respectively. The second diagram is headlined, many to many communications. It features 4 ovals, with one at the center of the left edge and the other 3 vertically aligned along the right edge. The oval on the left is labelled, Brand. Three double sided arrows extend from the Brand oval to and from each of the 3 arrows on the right edge, which are labelled A, B, and C, respectively. Double arrows also extend between ovals A and B and ovals B and C. A semicircular double ended arrow extends between oval A and C, and around oval B.">
            <a:extLst>
              <a:ext uri="{FF2B5EF4-FFF2-40B4-BE49-F238E27FC236}">
                <a16:creationId xmlns:a16="http://schemas.microsoft.com/office/drawing/2014/main" id="{DD9C932D-D4C6-4181-B443-2AF2BDD47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56049"/>
            <a:ext cx="7188199" cy="3342512"/>
          </a:xfrm>
          <a:prstGeom prst="rect">
            <a:avLst/>
          </a:prstGeom>
        </p:spPr>
      </p:pic>
    </p:spTree>
    <p:extLst>
      <p:ext uri="{BB962C8B-B14F-4D97-AF65-F5344CB8AC3E}">
        <p14:creationId xmlns:p14="http://schemas.microsoft.com/office/powerpoint/2010/main" val="240856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800" kern="1200">
                <a:solidFill>
                  <a:schemeClr val="tx1"/>
                </a:solidFill>
                <a:latin typeface="+mj-lt"/>
                <a:ea typeface="+mj-ea"/>
                <a:cs typeface="+mj-cs"/>
              </a:rPr>
              <a:t>Increase in Consumer Touchpoints</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dirty="0"/>
              <a:t>Digital marketing and social media channels and the ability to communicate with each other</a:t>
            </a:r>
          </a:p>
          <a:p>
            <a:pPr lvl="1" indent="-228600"/>
            <a:r>
              <a:rPr lang="en-US" sz="2200" dirty="0"/>
              <a:t>Has fueled an increase in touchpoints</a:t>
            </a:r>
          </a:p>
        </p:txBody>
      </p:sp>
      <p:pic>
        <p:nvPicPr>
          <p:cNvPr id="11" name="Picture 10" descr="Timeline&#10;&#10;Description automatically generated">
            <a:extLst>
              <a:ext uri="{FF2B5EF4-FFF2-40B4-BE49-F238E27FC236}">
                <a16:creationId xmlns:a16="http://schemas.microsoft.com/office/drawing/2014/main" id="{262554D1-29E5-1B5F-4758-69672F2D8A6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23329"/>
            <a:ext cx="6903720" cy="4211341"/>
          </a:xfrm>
          <a:prstGeom prst="rect">
            <a:avLst/>
          </a:prstGeom>
        </p:spPr>
      </p:pic>
    </p:spTree>
    <p:extLst>
      <p:ext uri="{BB962C8B-B14F-4D97-AF65-F5344CB8AC3E}">
        <p14:creationId xmlns:p14="http://schemas.microsoft.com/office/powerpoint/2010/main" val="20587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800" kern="1200">
                <a:solidFill>
                  <a:schemeClr val="tx1"/>
                </a:solidFill>
                <a:latin typeface="+mj-lt"/>
                <a:ea typeface="+mj-ea"/>
                <a:cs typeface="+mj-cs"/>
              </a:rPr>
              <a:t>Increase in Data Availability</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1900" dirty="0"/>
              <a:t>Clickstream data on users’ browsing behaviors on companies’ Web pages</a:t>
            </a:r>
          </a:p>
          <a:p>
            <a:pPr indent="-228600"/>
            <a:r>
              <a:rPr lang="en-US" sz="1900" dirty="0"/>
              <a:t>Advertising metrics</a:t>
            </a:r>
          </a:p>
          <a:p>
            <a:pPr lvl="1" indent="-228600"/>
            <a:r>
              <a:rPr lang="en-US" sz="1900" dirty="0"/>
              <a:t>Click-through rates</a:t>
            </a:r>
          </a:p>
          <a:p>
            <a:pPr lvl="1" indent="-228600"/>
            <a:r>
              <a:rPr lang="en-US" sz="1900" dirty="0"/>
              <a:t>Cost per click</a:t>
            </a:r>
          </a:p>
          <a:p>
            <a:pPr indent="-228600"/>
            <a:r>
              <a:rPr lang="en-US" sz="1900" dirty="0"/>
              <a:t>Information regarding the number of unique visitors to a brand’s Web site</a:t>
            </a:r>
          </a:p>
        </p:txBody>
      </p:sp>
      <p:pic>
        <p:nvPicPr>
          <p:cNvPr id="7" name="Graphic 6" descr="Statistics">
            <a:extLst>
              <a:ext uri="{FF2B5EF4-FFF2-40B4-BE49-F238E27FC236}">
                <a16:creationId xmlns:a16="http://schemas.microsoft.com/office/drawing/2014/main" id="{70F53EEE-89EE-2E57-DD49-9CBCCFE22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554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4200" kern="1200">
                <a:solidFill>
                  <a:schemeClr val="tx1"/>
                </a:solidFill>
                <a:latin typeface="+mj-lt"/>
                <a:ea typeface="+mj-ea"/>
                <a:cs typeface="+mj-cs"/>
              </a:rPr>
              <a:t>Digital Personalization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1700" dirty="0"/>
              <a:t>Targeting individual consumers with varying offers</a:t>
            </a:r>
          </a:p>
          <a:p>
            <a:pPr lvl="1" indent="-228600"/>
            <a:r>
              <a:rPr lang="en-US" sz="1700" dirty="0"/>
              <a:t>To try to ensure that they complete a purchase</a:t>
            </a:r>
          </a:p>
          <a:p>
            <a:pPr indent="-228600"/>
            <a:r>
              <a:rPr lang="en-US" sz="1700" dirty="0"/>
              <a:t>Digital tools have allowed for unprecedented personalization</a:t>
            </a:r>
          </a:p>
          <a:p>
            <a:pPr lvl="1" indent="-228600"/>
            <a:r>
              <a:rPr lang="en-US" sz="1700" dirty="0"/>
              <a:t>Product as well as message</a:t>
            </a:r>
          </a:p>
          <a:p>
            <a:pPr indent="-228600"/>
            <a:r>
              <a:rPr lang="en-US" sz="1700" dirty="0"/>
              <a:t>Dynamic pricing</a:t>
            </a:r>
          </a:p>
          <a:p>
            <a:pPr lvl="1" indent="-228600"/>
            <a:r>
              <a:rPr lang="en-US" sz="1700" dirty="0"/>
              <a:t>The same product can become available at different prices based on expressed customer interest</a:t>
            </a:r>
          </a:p>
        </p:txBody>
      </p:sp>
      <p:pic>
        <p:nvPicPr>
          <p:cNvPr id="5" name="Picture 4" descr="Diagram&#10;&#10;Description automatically generated">
            <a:extLst>
              <a:ext uri="{FF2B5EF4-FFF2-40B4-BE49-F238E27FC236}">
                <a16:creationId xmlns:a16="http://schemas.microsoft.com/office/drawing/2014/main" id="{C7B0A22D-C111-A6AA-A821-F38CF752B0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2095691"/>
            <a:ext cx="6903720" cy="2666617"/>
          </a:xfrm>
          <a:prstGeom prst="rect">
            <a:avLst/>
          </a:prstGeom>
        </p:spPr>
      </p:pic>
    </p:spTree>
    <p:extLst>
      <p:ext uri="{BB962C8B-B14F-4D97-AF65-F5344CB8AC3E}">
        <p14:creationId xmlns:p14="http://schemas.microsoft.com/office/powerpoint/2010/main" val="405775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2600" kern="1200">
                <a:solidFill>
                  <a:schemeClr val="tx1"/>
                </a:solidFill>
                <a:latin typeface="+mj-lt"/>
                <a:ea typeface="+mj-ea"/>
                <a:cs typeface="+mj-cs"/>
              </a:rPr>
              <a:t>Loss of Control over Brand Message and Co-Creation of Brand Meaning</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marL="0" indent="0">
              <a:buNone/>
            </a:pPr>
            <a:r>
              <a:rPr lang="en-US" sz="2000" dirty="0"/>
              <a:t>The digital age has created conditions such that brand meaning is primarily co-produced by three different forces:</a:t>
            </a:r>
          </a:p>
          <a:p>
            <a:pPr lvl="1" indent="-228600"/>
            <a:r>
              <a:rPr lang="en-US" sz="2000" dirty="0"/>
              <a:t>Firm-generated brand meaning</a:t>
            </a:r>
          </a:p>
          <a:p>
            <a:pPr lvl="1" indent="-228600"/>
            <a:r>
              <a:rPr lang="en-US" sz="2000" dirty="0"/>
              <a:t>Consumer-generated brand meaning</a:t>
            </a:r>
          </a:p>
          <a:p>
            <a:pPr lvl="1" indent="-228600"/>
            <a:r>
              <a:rPr lang="en-US" sz="2000" dirty="0"/>
              <a:t>Media and cultural influences</a:t>
            </a:r>
          </a:p>
        </p:txBody>
      </p:sp>
      <p:pic>
        <p:nvPicPr>
          <p:cNvPr id="6" name="Picture 5" descr="A picture containing map&#10;&#10;Description automatically generated">
            <a:extLst>
              <a:ext uri="{FF2B5EF4-FFF2-40B4-BE49-F238E27FC236}">
                <a16:creationId xmlns:a16="http://schemas.microsoft.com/office/drawing/2014/main" id="{6FF64BDB-3C11-DE76-B5AE-3F2ED32B941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33513"/>
            <a:ext cx="6903720" cy="4590974"/>
          </a:xfrm>
          <a:prstGeom prst="rect">
            <a:avLst/>
          </a:prstGeom>
        </p:spPr>
      </p:pic>
      <p:sp>
        <p:nvSpPr>
          <p:cNvPr id="7" name="TextBox 6">
            <a:extLst>
              <a:ext uri="{FF2B5EF4-FFF2-40B4-BE49-F238E27FC236}">
                <a16:creationId xmlns:a16="http://schemas.microsoft.com/office/drawing/2014/main" id="{CC0586A6-4571-3CA8-B77E-52A713C872EA}"/>
              </a:ext>
            </a:extLst>
          </p:cNvPr>
          <p:cNvSpPr txBox="1"/>
          <p:nvPr/>
        </p:nvSpPr>
        <p:spPr>
          <a:xfrm>
            <a:off x="9250974" y="5524432"/>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ux.stackexchange.com/questions/84503/having-4-colors-in-logo-like-google-microsoft-and-ebay-for-which-kind-of-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6095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A9884-02DE-BA09-DE0C-265CFCE036E1}"/>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Different coloured question marks">
            <a:extLst>
              <a:ext uri="{FF2B5EF4-FFF2-40B4-BE49-F238E27FC236}">
                <a16:creationId xmlns:a16="http://schemas.microsoft.com/office/drawing/2014/main" id="{3C184993-601E-126A-6161-B09E40D690ED}"/>
              </a:ext>
            </a:extLst>
          </p:cNvPr>
          <p:cNvPicPr>
            <a:picLocks noChangeAspect="1"/>
          </p:cNvPicPr>
          <p:nvPr/>
        </p:nvPicPr>
        <p:blipFill rotWithShape="1">
          <a:blip r:embed="rId2"/>
          <a:srcRect l="20286" r="23672"/>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BE0F1357-D95F-4482-31BD-A874B3434ECB}"/>
              </a:ext>
            </a:extLst>
          </p:cNvPr>
          <p:cNvSpPr>
            <a:spLocks noGrp="1"/>
          </p:cNvSpPr>
          <p:nvPr>
            <p:ph idx="1"/>
          </p:nvPr>
        </p:nvSpPr>
        <p:spPr>
          <a:xfrm>
            <a:off x="6892119" y="2630161"/>
            <a:ext cx="4589491" cy="3332489"/>
          </a:xfrm>
        </p:spPr>
        <p:txBody>
          <a:bodyPr>
            <a:normAutofit/>
          </a:bodyPr>
          <a:lstStyle/>
          <a:p>
            <a:pPr marL="0" indent="0">
              <a:buNone/>
            </a:pPr>
            <a:r>
              <a:rPr lang="en-US" sz="2000" dirty="0"/>
              <a:t>Sponsorship is not a marketing communication option.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spTree>
    <p:extLst>
      <p:ext uri="{BB962C8B-B14F-4D97-AF65-F5344CB8AC3E}">
        <p14:creationId xmlns:p14="http://schemas.microsoft.com/office/powerpoint/2010/main" val="1765794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400" kern="1200">
                <a:solidFill>
                  <a:schemeClr val="tx1"/>
                </a:solidFill>
                <a:latin typeface="+mj-lt"/>
                <a:ea typeface="+mj-ea"/>
                <a:cs typeface="+mj-cs"/>
              </a:rPr>
              <a:t>User Experience Is the Key to Digital Brand Success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dirty="0"/>
              <a:t>A seamless user experience is crucial to a success of a digital brand</a:t>
            </a:r>
          </a:p>
          <a:p>
            <a:pPr indent="-228600"/>
            <a:r>
              <a:rPr lang="en-US" sz="2200" dirty="0"/>
              <a:t>Needs an interface that consumers can effortlessly navigate</a:t>
            </a:r>
          </a:p>
          <a:p>
            <a:pPr lvl="1" indent="-228600"/>
            <a:r>
              <a:rPr lang="en-US" sz="2200" dirty="0"/>
              <a:t>To maximize user experience</a:t>
            </a:r>
          </a:p>
        </p:txBody>
      </p:sp>
      <p:pic>
        <p:nvPicPr>
          <p:cNvPr id="7" name="Graphic 6" descr="User Network">
            <a:extLst>
              <a:ext uri="{FF2B5EF4-FFF2-40B4-BE49-F238E27FC236}">
                <a16:creationId xmlns:a16="http://schemas.microsoft.com/office/drawing/2014/main" id="{2B51ACE6-A48E-C31B-4C0A-361298C4A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32009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655591"/>
            <a:ext cx="4929352" cy="2315616"/>
          </a:xfrm>
        </p:spPr>
        <p:txBody>
          <a:bodyPr vert="horz" lIns="91440" tIns="45720" rIns="91440" bIns="45720" rtlCol="0" anchor="ctr">
            <a:normAutofit/>
          </a:bodyPr>
          <a:lstStyle/>
          <a:p>
            <a:pPr>
              <a:lnSpc>
                <a:spcPct val="90000"/>
              </a:lnSpc>
              <a:spcBef>
                <a:spcPct val="0"/>
              </a:spcBef>
            </a:pPr>
            <a:r>
              <a:rPr lang="en-US" sz="4400" kern="1200">
                <a:solidFill>
                  <a:schemeClr val="tx1"/>
                </a:solidFill>
                <a:latin typeface="+mj-lt"/>
                <a:ea typeface="+mj-ea"/>
                <a:cs typeface="+mj-cs"/>
              </a:rPr>
              <a:t>Brands as Cultural Symbols</a:t>
            </a:r>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Full Pepsi Commercial Starring Kendal Jenner">
            <a:hlinkClick r:id="" action="ppaction://media"/>
            <a:extLst>
              <a:ext uri="{FF2B5EF4-FFF2-40B4-BE49-F238E27FC236}">
                <a16:creationId xmlns:a16="http://schemas.microsoft.com/office/drawing/2014/main" id="{AE3589A7-DF84-C483-43F9-2ED1076E0AF8}"/>
              </a:ext>
            </a:extLst>
          </p:cNvPr>
          <p:cNvPicPr>
            <a:picLocks noRot="1" noChangeAspect="1"/>
          </p:cNvPicPr>
          <p:nvPr>
            <a:videoFile r:link="rId1"/>
          </p:nvPr>
        </p:nvPicPr>
        <p:blipFill>
          <a:blip r:embed="rId4"/>
          <a:stretch>
            <a:fillRect/>
          </a:stretch>
        </p:blipFill>
        <p:spPr>
          <a:xfrm>
            <a:off x="885814" y="3497268"/>
            <a:ext cx="5491019" cy="3102425"/>
          </a:xfrm>
          <a:prstGeom prst="rect">
            <a:avLst/>
          </a:prstGeom>
        </p:spPr>
      </p:pic>
      <p:sp>
        <p:nvSpPr>
          <p:cNvPr id="3" name="Content Placeholder 2"/>
          <p:cNvSpPr>
            <a:spLocks noGrp="1"/>
          </p:cNvSpPr>
          <p:nvPr>
            <p:ph sz="quarter" idx="13"/>
          </p:nvPr>
        </p:nvSpPr>
        <p:spPr>
          <a:xfrm>
            <a:off x="7169101" y="521207"/>
            <a:ext cx="4496426" cy="5957789"/>
          </a:xfrm>
        </p:spPr>
        <p:txBody>
          <a:bodyPr vert="horz" lIns="91440" tIns="45720" rIns="91440" bIns="45720" rtlCol="0" anchor="ctr">
            <a:normAutofit/>
          </a:bodyPr>
          <a:lstStyle/>
          <a:p>
            <a:pPr indent="-228600"/>
            <a:r>
              <a:rPr lang="en-US" sz="2200"/>
              <a:t>Brands have greater impact as cultural icons than ever before</a:t>
            </a:r>
          </a:p>
          <a:p>
            <a:pPr indent="-228600"/>
            <a:r>
              <a:rPr lang="en-US" sz="2200"/>
              <a:t>Brands help consumers feel a part of something</a:t>
            </a:r>
          </a:p>
          <a:p>
            <a:pPr lvl="1" indent="-228600"/>
            <a:r>
              <a:rPr lang="en-US" sz="2200"/>
              <a:t>Allows them to signal and connect with others</a:t>
            </a:r>
          </a:p>
        </p:txBody>
      </p:sp>
    </p:spTree>
    <p:extLst>
      <p:ext uri="{BB962C8B-B14F-4D97-AF65-F5344CB8AC3E}">
        <p14:creationId xmlns:p14="http://schemas.microsoft.com/office/powerpoint/2010/main" val="12699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38D070A7-1268-3A72-4248-C4BCAE785797}"/>
              </a:ext>
            </a:extLst>
          </p:cNvPr>
          <p:cNvPicPr>
            <a:picLocks noChangeAspect="1"/>
          </p:cNvPicPr>
          <p:nvPr/>
        </p:nvPicPr>
        <p:blipFill rotWithShape="1">
          <a:blip r:embed="rId3"/>
          <a:srcRect l="10634" r="22546" b="-1"/>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rgbClr val="EFEFEF"/>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255564" y="914400"/>
            <a:ext cx="4485861" cy="1106556"/>
          </a:xfrm>
        </p:spPr>
        <p:txBody>
          <a:bodyPr vert="horz" lIns="91440" tIns="45720" rIns="91440" bIns="45720" rtlCol="0" anchor="b">
            <a:normAutofit/>
          </a:bodyPr>
          <a:lstStyle/>
          <a:p>
            <a:pPr>
              <a:lnSpc>
                <a:spcPct val="90000"/>
              </a:lnSpc>
              <a:spcBef>
                <a:spcPct val="0"/>
              </a:spcBef>
            </a:pPr>
            <a:r>
              <a:rPr lang="en-US" sz="3200">
                <a:ea typeface="+mj-ea"/>
                <a:cs typeface="+mj-cs"/>
              </a:rPr>
              <a:t>Brand Engagement</a:t>
            </a:r>
          </a:p>
        </p:txBody>
      </p:sp>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2239"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7255563" y="2440100"/>
            <a:ext cx="4485861" cy="3834804"/>
          </a:xfrm>
        </p:spPr>
        <p:txBody>
          <a:bodyPr vert="horz" lIns="91440" tIns="45720" rIns="91440" bIns="45720" rtlCol="0" anchor="t">
            <a:normAutofit/>
          </a:bodyPr>
          <a:lstStyle/>
          <a:p>
            <a:pPr marL="0" indent="0">
              <a:buNone/>
            </a:pPr>
            <a:r>
              <a:rPr lang="en-US" sz="1800" dirty="0"/>
              <a:t>Three levels of customer engagement:</a:t>
            </a:r>
          </a:p>
          <a:p>
            <a:pPr lvl="1" indent="-228600"/>
            <a:r>
              <a:rPr lang="en-US" sz="1800" dirty="0"/>
              <a:t>Low brand engagement</a:t>
            </a:r>
          </a:p>
          <a:p>
            <a:pPr lvl="1" indent="-228600"/>
            <a:r>
              <a:rPr lang="en-US" sz="1800" dirty="0"/>
              <a:t>Moderate brand engagement</a:t>
            </a:r>
          </a:p>
          <a:p>
            <a:pPr lvl="1" indent="-228600"/>
            <a:r>
              <a:rPr lang="en-US" sz="1800" dirty="0"/>
              <a:t>High brand engagement</a:t>
            </a:r>
          </a:p>
        </p:txBody>
      </p:sp>
    </p:spTree>
    <p:extLst>
      <p:ext uri="{BB962C8B-B14F-4D97-AF65-F5344CB8AC3E}">
        <p14:creationId xmlns:p14="http://schemas.microsoft.com/office/powerpoint/2010/main" val="34422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5060" y="5279511"/>
            <a:ext cx="9681882" cy="739880"/>
          </a:xfrm>
        </p:spPr>
        <p:txBody>
          <a:bodyPr vert="horz" lIns="91440" tIns="45720" rIns="91440" bIns="45720" rtlCol="0" anchor="b">
            <a:normAutofit/>
          </a:bodyPr>
          <a:lstStyle/>
          <a:p>
            <a:pPr algn="ctr">
              <a:lnSpc>
                <a:spcPct val="90000"/>
              </a:lnSpc>
              <a:spcBef>
                <a:spcPct val="0"/>
              </a:spcBef>
            </a:pPr>
            <a:r>
              <a:rPr lang="en-US" kern="1200">
                <a:solidFill>
                  <a:schemeClr val="tx1">
                    <a:lumMod val="85000"/>
                    <a:lumOff val="15000"/>
                  </a:schemeClr>
                </a:solidFill>
                <a:latin typeface="+mj-lt"/>
                <a:ea typeface="+mj-ea"/>
                <a:cs typeface="+mj-cs"/>
              </a:rPr>
              <a:t>Figure 7-6: Brand Engagement Pyramid</a:t>
            </a:r>
          </a:p>
        </p:txBody>
      </p:sp>
      <p:pic>
        <p:nvPicPr>
          <p:cNvPr id="4" name="Picture 3" descr="The pyramid includes 3 levels that proceed from the top downward. Level 1 is labelled, Highly Engaged. An arrow extends from level 1 downward to level 2. Level 2 is labelled, Moderately engaged. An arrow extends from level 2 downward to level 3. Level 3 is labelled, Not very engaged. Arrows numbered 1 to 3 extend to each of these levels from a label to the left of the pyramid that reads, brand marketing. Arrows numbered 1 to 3 extend to each of these levels from a label to the right of the pyramid that reads, non-brand influences. A double ended arrow in the shape of a left bracket extends between the Highly Engaged and Not very Engaged levels. A double ended arrow in the shape of a right bracket extends between the highly engaged and moderately engaged levels. Horizontal, double ended arrows extend across the bottom center of each of the three levels.">
            <a:extLst>
              <a:ext uri="{FF2B5EF4-FFF2-40B4-BE49-F238E27FC236}">
                <a16:creationId xmlns:a16="http://schemas.microsoft.com/office/drawing/2014/main" id="{8ABF1E04-4285-4074-8391-9F8428874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87" y="639377"/>
            <a:ext cx="10945825" cy="4104684"/>
          </a:xfrm>
          <a:prstGeom prst="rect">
            <a:avLst/>
          </a:prstGeom>
        </p:spPr>
      </p:pic>
    </p:spTree>
    <p:extLst>
      <p:ext uri="{BB962C8B-B14F-4D97-AF65-F5344CB8AC3E}">
        <p14:creationId xmlns:p14="http://schemas.microsoft.com/office/powerpoint/2010/main" val="291432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3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5400">
                <a:ea typeface="+mj-ea"/>
                <a:cs typeface="+mj-cs"/>
              </a:rPr>
              <a:t>Negative Brand Engagement</a:t>
            </a:r>
          </a:p>
        </p:txBody>
      </p:sp>
      <p:sp>
        <p:nvSpPr>
          <p:cNvPr id="106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Hatred and dissatisfaction with a brand</a:t>
            </a:r>
          </a:p>
          <a:p>
            <a:pPr lvl="1" indent="-228600"/>
            <a:r>
              <a:rPr lang="en-US" sz="2200" dirty="0"/>
              <a:t>Companies can redress customer grievances</a:t>
            </a:r>
          </a:p>
          <a:p>
            <a:pPr lvl="2" indent="-228600"/>
            <a:r>
              <a:rPr lang="en-US" sz="2200" dirty="0"/>
              <a:t>Brand ambassadors</a:t>
            </a:r>
          </a:p>
          <a:p>
            <a:pPr indent="-228600"/>
            <a:r>
              <a:rPr lang="en-US" sz="2200" dirty="0"/>
              <a:t>Boycotts or social movements</a:t>
            </a:r>
          </a:p>
          <a:p>
            <a:pPr indent="-228600"/>
            <a:r>
              <a:rPr lang="en-US" sz="2200" dirty="0"/>
              <a:t>Brands are more readily ridiculed and parodied due to the online nature of the communication</a:t>
            </a:r>
          </a:p>
        </p:txBody>
      </p:sp>
      <p:pic>
        <p:nvPicPr>
          <p:cNvPr id="1028" name="Picture 4" descr="I Hate Apple - Home | Facebook">
            <a:extLst>
              <a:ext uri="{FF2B5EF4-FFF2-40B4-BE49-F238E27FC236}">
                <a16:creationId xmlns:a16="http://schemas.microsoft.com/office/drawing/2014/main" id="{9A5183F6-811F-1E2E-15E5-1505FE28C2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540774"/>
            <a:ext cx="4014216" cy="30067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cast Xfinity Sucks - Home | Facebook">
            <a:extLst>
              <a:ext uri="{FF2B5EF4-FFF2-40B4-BE49-F238E27FC236}">
                <a16:creationId xmlns:a16="http://schemas.microsoft.com/office/drawing/2014/main" id="{B7EE2F1D-AE46-E7FD-0A6A-23D1462F48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09086" y="4079193"/>
            <a:ext cx="2905435"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Communications </a:t>
            </a:r>
            <a:r>
              <a:rPr lang="en-US" sz="2000" b="0" dirty="0"/>
              <a:t>(1 of 2)</a:t>
            </a:r>
            <a:endParaRPr lang="en-IN" sz="2000" b="0" dirty="0"/>
          </a:p>
        </p:txBody>
      </p:sp>
      <p:graphicFrame>
        <p:nvGraphicFramePr>
          <p:cNvPr id="5" name="Content Placeholder 2">
            <a:extLst>
              <a:ext uri="{FF2B5EF4-FFF2-40B4-BE49-F238E27FC236}">
                <a16:creationId xmlns:a16="http://schemas.microsoft.com/office/drawing/2014/main" id="{854030BC-C4C6-D9CF-65BE-10241E7BF31B}"/>
              </a:ext>
            </a:extLst>
          </p:cNvPr>
          <p:cNvGraphicFramePr>
            <a:graphicFrameLocks noGrp="1"/>
          </p:cNvGraphicFramePr>
          <p:nvPr>
            <p:ph sz="quarter" idx="13"/>
          </p:nvPr>
        </p:nvGraphicFramePr>
        <p:xfrm>
          <a:off x="1981200" y="1556326"/>
          <a:ext cx="8229600" cy="4671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04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BAB22DC-E249-4A38-93CB-5A92B4BAB0C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FF4A1C0E-A77C-4946-9F52-5E49090E8C6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4674069-B7E4-40EE-9F0B-FA223BC2D3D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7B8A72B-8077-4D07-9D97-FB6CB30C49B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B753B30-638A-49C9-AE8B-8A89A8966BF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F2928E87-B8FA-4111-9EC9-30597BD37DF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03C6F-4943-1153-86AD-D61CC31D91C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spcBef>
                <a:spcPct val="0"/>
              </a:spcBef>
            </a:pPr>
            <a:r>
              <a:rPr lang="en-US" sz="6600" kern="1200">
                <a:solidFill>
                  <a:schemeClr val="tx1"/>
                </a:solidFill>
                <a:latin typeface="+mj-lt"/>
                <a:ea typeface="+mj-ea"/>
                <a:cs typeface="+mj-cs"/>
              </a:rPr>
              <a:t>Digital Marketing Trifecta</a:t>
            </a:r>
          </a:p>
        </p:txBody>
      </p:sp>
      <p:sp>
        <p:nvSpPr>
          <p:cNvPr id="61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arned Media, Owned Media, Paid Media | Titan Growth">
            <a:extLst>
              <a:ext uri="{FF2B5EF4-FFF2-40B4-BE49-F238E27FC236}">
                <a16:creationId xmlns:a16="http://schemas.microsoft.com/office/drawing/2014/main" id="{A1EF4289-208F-3637-DB5E-7D01FDDA12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85429"/>
            <a:ext cx="7214616" cy="545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85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7-7: Summary of Digital Marketing Communication Channels</a:t>
            </a:r>
          </a:p>
        </p:txBody>
      </p:sp>
      <p:pic>
        <p:nvPicPr>
          <p:cNvPr id="4" name="Picture 3" descr="The diagram organizes digital marketing communication channels into 3 categories, as follows. Category 1, Paid. Category 2, Owned. Category 3, Earned. The paid category includes 6 communication channels, as follows. Channel 1, search advertising. Channel 2, display advertising. Channel 3, social media advertising. Channel 4, email marketing. Channel 5, Paid bloggers and or influencers. Channel 6, Mobile in app advertising. The Owned category includes 3 communication channels, as follows. Channel 1, company web sites. Channel 2, company owned social media, for example, Facebook pages, YouTube channel. Channel 3, Mobile apps. The earned category includes 3 communication channels, as follows. Channel 1, Review web sites, for example, Amazon Reviews, Yelp. Channel 2, Public relations. Channel 3, Media coverage.">
            <a:extLst>
              <a:ext uri="{FF2B5EF4-FFF2-40B4-BE49-F238E27FC236}">
                <a16:creationId xmlns:a16="http://schemas.microsoft.com/office/drawing/2014/main" id="{E287D1B5-22B4-4518-8C89-8634F4D16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1" y="1966293"/>
            <a:ext cx="10663856" cy="4452160"/>
          </a:xfrm>
          <a:prstGeom prst="rect">
            <a:avLst/>
          </a:prstGeom>
        </p:spPr>
      </p:pic>
    </p:spTree>
    <p:extLst>
      <p:ext uri="{BB962C8B-B14F-4D97-AF65-F5344CB8AC3E}">
        <p14:creationId xmlns:p14="http://schemas.microsoft.com/office/powerpoint/2010/main" val="138307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5F2BC11A-2019-4BC3-93F2-AE405F0F4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 descr="Person holding mouse">
            <a:extLst>
              <a:ext uri="{FF2B5EF4-FFF2-40B4-BE49-F238E27FC236}">
                <a16:creationId xmlns:a16="http://schemas.microsoft.com/office/drawing/2014/main" id="{4BA77F23-A1C6-B77D-FC5E-E1F2DD93CB5A}"/>
              </a:ext>
            </a:extLst>
          </p:cNvPr>
          <p:cNvPicPr>
            <a:picLocks noChangeAspect="1"/>
          </p:cNvPicPr>
          <p:nvPr/>
        </p:nvPicPr>
        <p:blipFill rotWithShape="1">
          <a:blip r:embed="rId2">
            <a:duotone>
              <a:prstClr val="black"/>
              <a:prstClr val="white"/>
            </a:duotone>
          </a:blip>
          <a:srcRect l="18456" r="15066" b="-1"/>
          <a:stretch/>
        </p:blipFill>
        <p:spPr>
          <a:xfrm>
            <a:off x="5362011" y="10"/>
            <a:ext cx="6829989" cy="6857990"/>
          </a:xfrm>
          <a:custGeom>
            <a:avLst/>
            <a:gdLst/>
            <a:ahLst/>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2" name="Title 1"/>
          <p:cNvSpPr>
            <a:spLocks noGrp="1"/>
          </p:cNvSpPr>
          <p:nvPr>
            <p:ph type="title"/>
          </p:nvPr>
        </p:nvSpPr>
        <p:spPr>
          <a:xfrm>
            <a:off x="1463040" y="926841"/>
            <a:ext cx="4363895" cy="1873115"/>
          </a:xfrm>
        </p:spPr>
        <p:txBody>
          <a:bodyPr vert="horz" lIns="91440" tIns="45720" rIns="91440" bIns="45720" rtlCol="0" anchor="b">
            <a:normAutofit/>
          </a:bodyPr>
          <a:lstStyle/>
          <a:p>
            <a:pPr>
              <a:lnSpc>
                <a:spcPct val="90000"/>
              </a:lnSpc>
              <a:spcBef>
                <a:spcPct val="0"/>
              </a:spcBef>
            </a:pPr>
            <a:r>
              <a:rPr lang="en-US" sz="4100">
                <a:solidFill>
                  <a:schemeClr val="tx1">
                    <a:lumMod val="85000"/>
                    <a:lumOff val="15000"/>
                  </a:schemeClr>
                </a:solidFill>
                <a:ea typeface="+mj-ea"/>
                <a:cs typeface="+mj-cs"/>
              </a:rPr>
              <a:t>Digital Communications </a:t>
            </a:r>
            <a:r>
              <a:rPr lang="en-US" sz="4100" b="0">
                <a:solidFill>
                  <a:schemeClr val="tx1">
                    <a:lumMod val="85000"/>
                    <a:lumOff val="15000"/>
                  </a:schemeClr>
                </a:solidFill>
                <a:ea typeface="+mj-ea"/>
                <a:cs typeface="+mj-cs"/>
              </a:rPr>
              <a:t>(2 of 2)</a:t>
            </a:r>
            <a:endParaRPr lang="en-US" sz="4100">
              <a:solidFill>
                <a:schemeClr val="tx1">
                  <a:lumMod val="85000"/>
                  <a:lumOff val="15000"/>
                </a:schemeClr>
              </a:solidFill>
              <a:ea typeface="+mj-ea"/>
              <a:cs typeface="+mj-cs"/>
            </a:endParaRPr>
          </a:p>
        </p:txBody>
      </p:sp>
      <p:sp>
        <p:nvSpPr>
          <p:cNvPr id="45" name="Content Placeholder 2"/>
          <p:cNvSpPr>
            <a:spLocks noGrp="1"/>
          </p:cNvSpPr>
          <p:nvPr>
            <p:ph sz="quarter" idx="13"/>
          </p:nvPr>
        </p:nvSpPr>
        <p:spPr>
          <a:xfrm>
            <a:off x="1463040" y="2963917"/>
            <a:ext cx="4363895" cy="3331136"/>
          </a:xfrm>
        </p:spPr>
        <p:txBody>
          <a:bodyPr vert="horz" lIns="91440" tIns="45720" rIns="91440" bIns="45720" rtlCol="0">
            <a:normAutofit fontScale="92500" lnSpcReduction="10000"/>
          </a:bodyPr>
          <a:lstStyle/>
          <a:p>
            <a:pPr indent="-228600"/>
            <a:r>
              <a:rPr lang="en-US" sz="1800" dirty="0">
                <a:solidFill>
                  <a:schemeClr val="tx1">
                    <a:lumMod val="85000"/>
                    <a:lumOff val="15000"/>
                  </a:schemeClr>
                </a:solidFill>
              </a:rPr>
              <a:t>Company Web Sites</a:t>
            </a:r>
          </a:p>
          <a:p>
            <a:pPr indent="-228600"/>
            <a:r>
              <a:rPr lang="en-US" sz="1800" dirty="0">
                <a:solidFill>
                  <a:schemeClr val="tx1">
                    <a:lumMod val="85000"/>
                    <a:lumOff val="15000"/>
                  </a:schemeClr>
                </a:solidFill>
              </a:rPr>
              <a:t>E-mail Marketing</a:t>
            </a:r>
          </a:p>
          <a:p>
            <a:pPr lvl="1" indent="-228600"/>
            <a:r>
              <a:rPr lang="en-US" sz="1800" dirty="0">
                <a:solidFill>
                  <a:schemeClr val="tx1">
                    <a:lumMod val="85000"/>
                    <a:lumOff val="15000"/>
                  </a:schemeClr>
                </a:solidFill>
              </a:rPr>
              <a:t>Segmenting, Targeting, and Personalization</a:t>
            </a:r>
          </a:p>
          <a:p>
            <a:pPr lvl="1" indent="-228600"/>
            <a:r>
              <a:rPr lang="en-US" sz="1800" dirty="0">
                <a:solidFill>
                  <a:schemeClr val="tx1">
                    <a:lumMod val="85000"/>
                    <a:lumOff val="15000"/>
                  </a:schemeClr>
                </a:solidFill>
              </a:rPr>
              <a:t>E-mail Structure and Subject Line</a:t>
            </a:r>
          </a:p>
          <a:p>
            <a:pPr lvl="1" indent="-228600"/>
            <a:r>
              <a:rPr lang="en-US" sz="1800" dirty="0">
                <a:solidFill>
                  <a:schemeClr val="tx1">
                    <a:lumMod val="85000"/>
                    <a:lumOff val="15000"/>
                  </a:schemeClr>
                </a:solidFill>
              </a:rPr>
              <a:t>Timing and Industry Differences</a:t>
            </a:r>
          </a:p>
          <a:p>
            <a:pPr lvl="1" indent="-228600"/>
            <a:r>
              <a:rPr lang="en-US" sz="1800" dirty="0">
                <a:solidFill>
                  <a:schemeClr val="tx1">
                    <a:lumMod val="85000"/>
                    <a:lumOff val="15000"/>
                  </a:schemeClr>
                </a:solidFill>
              </a:rPr>
              <a:t>Entertaining and Engaging Content</a:t>
            </a:r>
          </a:p>
          <a:p>
            <a:pPr lvl="1" indent="-228600"/>
            <a:r>
              <a:rPr lang="en-US" sz="1800" dirty="0">
                <a:solidFill>
                  <a:schemeClr val="tx1">
                    <a:lumMod val="85000"/>
                    <a:lumOff val="15000"/>
                  </a:schemeClr>
                </a:solidFill>
              </a:rPr>
              <a:t>Testing and Monitoring</a:t>
            </a:r>
          </a:p>
          <a:p>
            <a:pPr indent="-228600"/>
            <a:r>
              <a:rPr lang="en-US" sz="1800" dirty="0">
                <a:solidFill>
                  <a:schemeClr val="tx1">
                    <a:lumMod val="85000"/>
                    <a:lumOff val="15000"/>
                  </a:schemeClr>
                </a:solidFill>
              </a:rPr>
              <a:t>Search Advertising</a:t>
            </a:r>
          </a:p>
          <a:p>
            <a:pPr indent="-228600"/>
            <a:r>
              <a:rPr lang="en-US" sz="1800" dirty="0">
                <a:solidFill>
                  <a:schemeClr val="tx1">
                    <a:lumMod val="85000"/>
                    <a:lumOff val="15000"/>
                  </a:schemeClr>
                </a:solidFill>
              </a:rPr>
              <a:t>Display Advertising</a:t>
            </a:r>
          </a:p>
          <a:p>
            <a:pPr indent="-228600"/>
            <a:r>
              <a:rPr lang="en-US" sz="1800" dirty="0">
                <a:solidFill>
                  <a:schemeClr val="tx1">
                    <a:lumMod val="85000"/>
                    <a:lumOff val="15000"/>
                  </a:schemeClr>
                </a:solidFill>
              </a:rPr>
              <a:t>In-text Advertising</a:t>
            </a:r>
          </a:p>
        </p:txBody>
      </p:sp>
      <p:sp>
        <p:nvSpPr>
          <p:cNvPr id="11" name="Freeform: Shape 10">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501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200" kern="1200">
                <a:solidFill>
                  <a:schemeClr val="tx1"/>
                </a:solidFill>
                <a:latin typeface="+mj-lt"/>
                <a:ea typeface="+mj-ea"/>
                <a:cs typeface="+mj-cs"/>
              </a:rPr>
              <a:t>Overview of Social Media Paid Channels </a:t>
            </a:r>
            <a:r>
              <a:rPr lang="en-US" altLang="en-US" sz="4200" b="0" kern="1200">
                <a:solidFill>
                  <a:schemeClr val="tx1"/>
                </a:solidFill>
                <a:latin typeface="+mj-lt"/>
                <a:ea typeface="+mj-ea"/>
                <a:cs typeface="+mj-cs"/>
              </a:rPr>
              <a:t>(1 of 2)</a:t>
            </a:r>
            <a:endParaRPr lang="en-US" sz="42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Social media channels offer unparalleled access to communities of users with similar demographic, geographic, and psychographic characteristics</a:t>
            </a:r>
          </a:p>
          <a:p>
            <a:pPr lvl="1" indent="-228600"/>
            <a:r>
              <a:rPr lang="en-US" sz="2200" dirty="0"/>
              <a:t>Facebook</a:t>
            </a:r>
          </a:p>
          <a:p>
            <a:pPr lvl="1" indent="-228600"/>
            <a:r>
              <a:rPr lang="en-US" sz="2200" dirty="0"/>
              <a:t>Twitter</a:t>
            </a:r>
          </a:p>
          <a:p>
            <a:pPr indent="-228600"/>
            <a:r>
              <a:rPr lang="en-US" sz="2200" dirty="0"/>
              <a:t>What roles do social media play?</a:t>
            </a:r>
          </a:p>
          <a:p>
            <a:pPr lvl="1" indent="-228600"/>
            <a:r>
              <a:rPr lang="en-US" sz="2200" dirty="0"/>
              <a:t>Establishing a public voice and online presence</a:t>
            </a:r>
          </a:p>
          <a:p>
            <a:pPr lvl="1" indent="-228600"/>
            <a:r>
              <a:rPr lang="en-US" sz="2200" dirty="0"/>
              <a:t>Amplifying marketing message</a:t>
            </a:r>
          </a:p>
          <a:p>
            <a:pPr lvl="1" indent="-228600"/>
            <a:r>
              <a:rPr lang="en-US" sz="2200" dirty="0"/>
              <a:t>Helping monitor and obtain feedback from consumers</a:t>
            </a:r>
          </a:p>
          <a:p>
            <a:pPr lvl="1" indent="-228600"/>
            <a:r>
              <a:rPr lang="en-US" sz="2200" dirty="0"/>
              <a:t>Promoting customer engagement</a:t>
            </a:r>
            <a:endParaRPr lang="en-US" altLang="en-US" sz="2200" dirty="0"/>
          </a:p>
        </p:txBody>
      </p:sp>
    </p:spTree>
    <p:extLst>
      <p:ext uri="{BB962C8B-B14F-4D97-AF65-F5344CB8AC3E}">
        <p14:creationId xmlns:p14="http://schemas.microsoft.com/office/powerpoint/2010/main" val="21533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D489-B3BD-698E-8FCC-434F83E315F5}"/>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Wood human figure">
            <a:extLst>
              <a:ext uri="{FF2B5EF4-FFF2-40B4-BE49-F238E27FC236}">
                <a16:creationId xmlns:a16="http://schemas.microsoft.com/office/drawing/2014/main" id="{5AA7D7C8-B561-3482-6665-0A52740ECF05}"/>
              </a:ext>
            </a:extLst>
          </p:cNvPr>
          <p:cNvPicPr>
            <a:picLocks noChangeAspect="1"/>
          </p:cNvPicPr>
          <p:nvPr/>
        </p:nvPicPr>
        <p:blipFill rotWithShape="1">
          <a:blip r:embed="rId2"/>
          <a:srcRect r="33495"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49672D77-06C6-E03E-19DB-11C571961D40}"/>
              </a:ext>
            </a:extLst>
          </p:cNvPr>
          <p:cNvSpPr>
            <a:spLocks noGrp="1"/>
          </p:cNvSpPr>
          <p:nvPr>
            <p:ph idx="1"/>
          </p:nvPr>
        </p:nvSpPr>
        <p:spPr>
          <a:xfrm>
            <a:off x="6892119" y="2630161"/>
            <a:ext cx="4589491" cy="3332489"/>
          </a:xfrm>
        </p:spPr>
        <p:txBody>
          <a:bodyPr>
            <a:normAutofit/>
          </a:bodyPr>
          <a:lstStyle/>
          <a:p>
            <a:pPr marL="0" indent="0">
              <a:buNone/>
            </a:pPr>
            <a:r>
              <a:rPr lang="en-US" sz="2000" dirty="0"/>
              <a:t>One disadvantage of promotion is that it inhibits the use of franchises.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spTree>
    <p:extLst>
      <p:ext uri="{BB962C8B-B14F-4D97-AF65-F5344CB8AC3E}">
        <p14:creationId xmlns:p14="http://schemas.microsoft.com/office/powerpoint/2010/main" val="2181687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TikTok - Make Your Day">
            <a:extLst>
              <a:ext uri="{FF2B5EF4-FFF2-40B4-BE49-F238E27FC236}">
                <a16:creationId xmlns:a16="http://schemas.microsoft.com/office/drawing/2014/main" id="{CED4AC8C-7ABF-69E1-9F89-A9F081F58E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7684" y="346167"/>
            <a:ext cx="1588946" cy="15889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con&#10;&#10;Description automatically generated">
            <a:extLst>
              <a:ext uri="{FF2B5EF4-FFF2-40B4-BE49-F238E27FC236}">
                <a16:creationId xmlns:a16="http://schemas.microsoft.com/office/drawing/2014/main" id="{E6DC22E2-C1C3-6502-9104-E1D96564428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35752" y="346167"/>
            <a:ext cx="1547944" cy="1547944"/>
          </a:xfrm>
          <a:prstGeom prst="rect">
            <a:avLst/>
          </a:prstGeom>
        </p:spPr>
      </p:pic>
      <p:pic>
        <p:nvPicPr>
          <p:cNvPr id="8" name="Picture 7" descr="Logo&#10;&#10;Description automatically generated">
            <a:extLst>
              <a:ext uri="{FF2B5EF4-FFF2-40B4-BE49-F238E27FC236}">
                <a16:creationId xmlns:a16="http://schemas.microsoft.com/office/drawing/2014/main" id="{C888B269-95FC-E1F3-69AC-33FCBE3E54A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68890" y="346167"/>
            <a:ext cx="2063930" cy="1547948"/>
          </a:xfrm>
          <a:prstGeom prst="rect">
            <a:avLst/>
          </a:prstGeom>
        </p:spPr>
      </p:pic>
      <p:pic>
        <p:nvPicPr>
          <p:cNvPr id="14" name="Picture 13" descr="Logo&#10;&#10;Description automatically generated with medium confidence">
            <a:extLst>
              <a:ext uri="{FF2B5EF4-FFF2-40B4-BE49-F238E27FC236}">
                <a16:creationId xmlns:a16="http://schemas.microsoft.com/office/drawing/2014/main" id="{23B2A7A7-EF4F-5454-DF65-7DE2B3433CE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237689" y="2639045"/>
            <a:ext cx="1588934" cy="1588934"/>
          </a:xfrm>
          <a:prstGeom prst="rect">
            <a:avLst/>
          </a:prstGeom>
        </p:spPr>
      </p:pic>
      <p:pic>
        <p:nvPicPr>
          <p:cNvPr id="5" name="Picture 4" descr="Icon&#10;&#10;Description automatically generated">
            <a:extLst>
              <a:ext uri="{FF2B5EF4-FFF2-40B4-BE49-F238E27FC236}">
                <a16:creationId xmlns:a16="http://schemas.microsoft.com/office/drawing/2014/main" id="{8A392C20-78E0-58B1-6E83-80A64F92E55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239242" y="4930536"/>
            <a:ext cx="1582664" cy="1582664"/>
          </a:xfrm>
          <a:prstGeom prst="rect">
            <a:avLst/>
          </a:prstGeom>
        </p:spPr>
      </p:pic>
      <p:sp>
        <p:nvSpPr>
          <p:cNvPr id="2062" name="Rectangle 2061">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57256" y="2916520"/>
            <a:ext cx="6465287" cy="2309364"/>
          </a:xfrm>
        </p:spPr>
        <p:txBody>
          <a:bodyPr vert="horz" lIns="91440" tIns="45720" rIns="91440" bIns="45720" rtlCol="0" anchor="b">
            <a:normAutofit/>
          </a:bodyPr>
          <a:lstStyle/>
          <a:p>
            <a:pPr>
              <a:lnSpc>
                <a:spcPct val="90000"/>
              </a:lnSpc>
              <a:spcBef>
                <a:spcPct val="0"/>
              </a:spcBef>
            </a:pPr>
            <a:r>
              <a:rPr lang="en-US" altLang="en-US" sz="4800" kern="1200">
                <a:solidFill>
                  <a:srgbClr val="FFFFFF"/>
                </a:solidFill>
                <a:latin typeface="+mj-lt"/>
                <a:ea typeface="+mj-ea"/>
                <a:cs typeface="+mj-cs"/>
              </a:rPr>
              <a:t>Overview of Social Media Paid Channels </a:t>
            </a:r>
            <a:r>
              <a:rPr lang="en-US" altLang="en-US" sz="4800" b="0" kern="1200">
                <a:solidFill>
                  <a:srgbClr val="FFFFFF"/>
                </a:solidFill>
                <a:latin typeface="+mj-lt"/>
                <a:ea typeface="+mj-ea"/>
                <a:cs typeface="+mj-cs"/>
              </a:rPr>
              <a:t>(2 of 2)</a:t>
            </a:r>
            <a:endParaRPr lang="en-US" sz="4800" kern="1200">
              <a:solidFill>
                <a:srgbClr val="FFFFFF"/>
              </a:solidFill>
              <a:latin typeface="+mj-lt"/>
              <a:ea typeface="+mj-ea"/>
              <a:cs typeface="+mj-cs"/>
            </a:endParaRPr>
          </a:p>
        </p:txBody>
      </p:sp>
      <p:cxnSp>
        <p:nvCxnSpPr>
          <p:cNvPr id="2064" name="Straight Connector 2063">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467734-A0F7-5065-D439-7FF3CB385E30}"/>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1" tooltip="https://www.privacy-network.it/violazione-dati-facebook-come-proteggers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9" name="TextBox 8">
            <a:extLst>
              <a:ext uri="{FF2B5EF4-FFF2-40B4-BE49-F238E27FC236}">
                <a16:creationId xmlns:a16="http://schemas.microsoft.com/office/drawing/2014/main" id="{9F4635E8-34F6-EE2D-CD7A-C188C016FA5E}"/>
              </a:ext>
            </a:extLst>
          </p:cNvPr>
          <p:cNvSpPr txBox="1"/>
          <p:nvPr/>
        </p:nvSpPr>
        <p:spPr>
          <a:xfrm>
            <a:off x="5086777"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www.freepngimg.com/png/69765-logo-twitter-computer-business-icons-free-fra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2" name="TextBox 11">
            <a:extLst>
              <a:ext uri="{FF2B5EF4-FFF2-40B4-BE49-F238E27FC236}">
                <a16:creationId xmlns:a16="http://schemas.microsoft.com/office/drawing/2014/main" id="{063B9270-8C17-3431-3065-5DEC9B6E11A0}"/>
              </a:ext>
            </a:extLst>
          </p:cNvPr>
          <p:cNvSpPr txBox="1"/>
          <p:nvPr/>
        </p:nvSpPr>
        <p:spPr>
          <a:xfrm>
            <a:off x="7419343"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freepngimg.com/png/69830-instagram-cinars-fest-logo-ds-songwriter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5" name="TextBox 14">
            <a:extLst>
              <a:ext uri="{FF2B5EF4-FFF2-40B4-BE49-F238E27FC236}">
                <a16:creationId xmlns:a16="http://schemas.microsoft.com/office/drawing/2014/main" id="{AEE927FB-872B-9F6C-EB59-8C5CBEC17F5F}"/>
              </a:ext>
            </a:extLst>
          </p:cNvPr>
          <p:cNvSpPr txBox="1"/>
          <p:nvPr/>
        </p:nvSpPr>
        <p:spPr>
          <a:xfrm>
            <a:off x="2767035"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en.wikipedia.org/wiki/YouTube_(channe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944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AA331-2D2E-73EF-6FA3-ECF20E83E7B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New Avenue? </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BeReal. Your friends for real. - Apps on Google Play">
            <a:extLst>
              <a:ext uri="{FF2B5EF4-FFF2-40B4-BE49-F238E27FC236}">
                <a16:creationId xmlns:a16="http://schemas.microsoft.com/office/drawing/2014/main" id="{C6E9E561-79D6-118E-55A4-2B9735CCA6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099" y="625683"/>
            <a:ext cx="5455380"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a:ea typeface="+mj-ea"/>
                <a:cs typeface="+mj-cs"/>
              </a:rPr>
              <a:t>Mobile Marketing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1500" dirty="0"/>
              <a:t>Messaging services</a:t>
            </a:r>
          </a:p>
          <a:p>
            <a:pPr lvl="1" indent="-228600"/>
            <a:r>
              <a:rPr lang="en-US" sz="1500" dirty="0"/>
              <a:t>Short messaging service (SMS) and multimedia messaging service (MMS)</a:t>
            </a:r>
          </a:p>
          <a:p>
            <a:pPr lvl="2" indent="-228600"/>
            <a:r>
              <a:rPr lang="en-US" sz="1500" dirty="0"/>
              <a:t>Offer customers unique offers based on time and location</a:t>
            </a:r>
          </a:p>
          <a:p>
            <a:pPr indent="-228600"/>
            <a:r>
              <a:rPr lang="en-US" sz="1500" dirty="0"/>
              <a:t>In-app advertising</a:t>
            </a:r>
          </a:p>
          <a:p>
            <a:pPr lvl="1" indent="-228600"/>
            <a:r>
              <a:rPr lang="en-US" sz="1500" dirty="0"/>
              <a:t>Way by which mobile marketing can help brands touch customers</a:t>
            </a:r>
          </a:p>
          <a:p>
            <a:pPr indent="-228600"/>
            <a:r>
              <a:rPr lang="en-US" sz="1500" dirty="0"/>
              <a:t>Proximity systems marketing or geo-fencing</a:t>
            </a:r>
          </a:p>
          <a:p>
            <a:pPr lvl="1" indent="-228600"/>
            <a:r>
              <a:rPr lang="en-US" sz="1500" dirty="0"/>
              <a:t>Involves particular advertising messages delivered to mobile users within a defined geographic area</a:t>
            </a:r>
          </a:p>
        </p:txBody>
      </p:sp>
      <p:pic>
        <p:nvPicPr>
          <p:cNvPr id="5" name="Picture 4" descr="A picture containing graphical user interface&#10;&#10;Description automatically generated">
            <a:extLst>
              <a:ext uri="{FF2B5EF4-FFF2-40B4-BE49-F238E27FC236}">
                <a16:creationId xmlns:a16="http://schemas.microsoft.com/office/drawing/2014/main" id="{87DA2C41-6BFD-76F9-EC10-042590F248C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199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altLang="en-US" sz="3000" kern="1200">
                <a:solidFill>
                  <a:schemeClr val="tx1"/>
                </a:solidFill>
                <a:latin typeface="+mj-lt"/>
                <a:ea typeface="+mj-ea"/>
                <a:cs typeface="+mj-cs"/>
              </a:rPr>
              <a:t>Influencer Marketing and Social Media Celebrities</a:t>
            </a:r>
            <a:endParaRPr lang="en-US" sz="3000" kern="1200">
              <a:solidFill>
                <a:schemeClr val="tx1"/>
              </a:solidFill>
              <a:latin typeface="+mj-lt"/>
              <a:ea typeface="+mj-ea"/>
              <a:cs typeface="+mj-cs"/>
            </a:endParaRPr>
          </a:p>
        </p:txBody>
      </p:sp>
      <p:sp>
        <p:nvSpPr>
          <p:cNvPr id="30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a:t>Influencer marketing involves utilizing key influencers</a:t>
            </a:r>
          </a:p>
          <a:p>
            <a:pPr lvl="1" indent="-228600"/>
            <a:r>
              <a:rPr lang="en-US" altLang="en-US" sz="2200"/>
              <a:t>Sponsored bloggers</a:t>
            </a:r>
          </a:p>
          <a:p>
            <a:pPr lvl="1" indent="-228600"/>
            <a:r>
              <a:rPr lang="en-US" altLang="en-US" sz="2200"/>
              <a:t>Celebrity influencers</a:t>
            </a:r>
          </a:p>
        </p:txBody>
      </p:sp>
      <p:pic>
        <p:nvPicPr>
          <p:cNvPr id="3074" name="Picture 2" descr="PDF] The Structural Virality of Online Diffusion | Semantic Scholar">
            <a:extLst>
              <a:ext uri="{FF2B5EF4-FFF2-40B4-BE49-F238E27FC236}">
                <a16:creationId xmlns:a16="http://schemas.microsoft.com/office/drawing/2014/main" id="{C541FD62-6E49-984A-F2D0-69A1B8E303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237069"/>
            <a:ext cx="6903720" cy="438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8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207D10-D28A-4E84-940A-15770F8C8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85216"/>
            <a:ext cx="10515600" cy="1325563"/>
          </a:xfrm>
        </p:spPr>
        <p:txBody>
          <a:bodyPr vert="horz" lIns="91440" tIns="45720" rIns="91440" bIns="45720" rtlCol="0" anchor="ctr">
            <a:normAutofit/>
          </a:bodyPr>
          <a:lstStyle/>
          <a:p>
            <a:pPr>
              <a:lnSpc>
                <a:spcPct val="90000"/>
              </a:lnSpc>
              <a:spcBef>
                <a:spcPct val="0"/>
              </a:spcBef>
            </a:pPr>
            <a:r>
              <a:rPr lang="en-US" sz="4400">
                <a:solidFill>
                  <a:schemeClr val="bg1"/>
                </a:solidFill>
                <a:ea typeface="+mj-ea"/>
                <a:cs typeface="+mj-cs"/>
              </a:rPr>
              <a:t>Content Marketing</a:t>
            </a:r>
          </a:p>
        </p:txBody>
      </p:sp>
      <p:pic>
        <p:nvPicPr>
          <p:cNvPr id="5" name="Picture 4" descr="Text&#10;&#10;Description automatically generated">
            <a:extLst>
              <a:ext uri="{FF2B5EF4-FFF2-40B4-BE49-F238E27FC236}">
                <a16:creationId xmlns:a16="http://schemas.microsoft.com/office/drawing/2014/main" id="{1A0A20FC-B7DA-25C7-B632-DA7996FA739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40" r="2" b="1959"/>
          <a:stretch/>
        </p:blipFill>
        <p:spPr>
          <a:xfrm>
            <a:off x="841248" y="2516777"/>
            <a:ext cx="5015484" cy="3660185"/>
          </a:xfrm>
          <a:prstGeom prst="rect">
            <a:avLst/>
          </a:prstGeom>
        </p:spPr>
      </p:pic>
      <p:sp>
        <p:nvSpPr>
          <p:cNvPr id="3" name="Content Placeholder 2"/>
          <p:cNvSpPr>
            <a:spLocks noGrp="1"/>
          </p:cNvSpPr>
          <p:nvPr>
            <p:ph sz="quarter" idx="13"/>
          </p:nvPr>
        </p:nvSpPr>
        <p:spPr>
          <a:xfrm>
            <a:off x="6338316" y="2516777"/>
            <a:ext cx="5015484" cy="3660185"/>
          </a:xfrm>
        </p:spPr>
        <p:txBody>
          <a:bodyPr vert="horz" lIns="91440" tIns="45720" rIns="91440" bIns="45720" rtlCol="0" anchor="ctr">
            <a:normAutofit/>
          </a:bodyPr>
          <a:lstStyle/>
          <a:p>
            <a:pPr indent="-228600"/>
            <a:r>
              <a:rPr lang="en-US" sz="1900" dirty="0"/>
              <a:t>According to the Content Marketing Institute</a:t>
            </a:r>
          </a:p>
          <a:p>
            <a:pPr lvl="1" indent="-228600"/>
            <a:r>
              <a:rPr lang="en-US" sz="1900" dirty="0"/>
              <a:t>“Content marketing is a strategic marketing approach focused on creating and distributing valuable, relevant, and consistent content to attract and retain a clearly defined audience—and, ultimately, to drive profitable customer action.”</a:t>
            </a:r>
          </a:p>
          <a:p>
            <a:pPr indent="-228600"/>
            <a:r>
              <a:rPr lang="en-US" sz="1900" dirty="0"/>
              <a:t>A key difference between content marketing and traditional marketing is that</a:t>
            </a:r>
          </a:p>
          <a:p>
            <a:pPr lvl="1" indent="-228600"/>
            <a:r>
              <a:rPr lang="en-US" sz="1900" dirty="0"/>
              <a:t>Consumers typically want to consume the posts that form part of a content marketing campaign</a:t>
            </a:r>
          </a:p>
        </p:txBody>
      </p:sp>
      <p:sp>
        <p:nvSpPr>
          <p:cNvPr id="6" name="TextBox 5">
            <a:extLst>
              <a:ext uri="{FF2B5EF4-FFF2-40B4-BE49-F238E27FC236}">
                <a16:creationId xmlns:a16="http://schemas.microsoft.com/office/drawing/2014/main" id="{6E0CE3E8-9BDC-C8A9-9609-558BC3B84BC2}"/>
              </a:ext>
            </a:extLst>
          </p:cNvPr>
          <p:cNvSpPr txBox="1"/>
          <p:nvPr/>
        </p:nvSpPr>
        <p:spPr>
          <a:xfrm>
            <a:off x="3669916" y="5976907"/>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rincondelemprendedor.es/conoce-lo-que-desean-y-necesitan-tus-clientes-a-traves-del-content-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1433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Management Structure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sz="2000" dirty="0"/>
              <a:t>Success factors for strategy-making:</a:t>
            </a:r>
          </a:p>
          <a:p>
            <a:pPr lvl="1" indent="-228600"/>
            <a:r>
              <a:rPr lang="en-US" sz="2000" dirty="0"/>
              <a:t>Senior management should be tasked with understanding how products and brands are researched and viewed online</a:t>
            </a:r>
          </a:p>
          <a:p>
            <a:pPr lvl="1" indent="-228600"/>
            <a:r>
              <a:rPr lang="en-US" sz="2000" dirty="0"/>
              <a:t>Cross-functional coordination is increasingly important</a:t>
            </a:r>
          </a:p>
          <a:p>
            <a:pPr lvl="1" indent="-228600"/>
            <a:r>
              <a:rPr lang="en-US" sz="2000" dirty="0"/>
              <a:t>Data-driven decision-making will become standard operating procedure</a:t>
            </a:r>
          </a:p>
          <a:p>
            <a:pPr lvl="1" indent="-228600"/>
            <a:r>
              <a:rPr lang="en-US" sz="2000" dirty="0"/>
              <a:t>A brand or marketing strategy should be viewed as a part of an overall strategy</a:t>
            </a:r>
          </a:p>
          <a:p>
            <a:pPr lvl="1" indent="-228600"/>
            <a:r>
              <a:rPr lang="en-US" sz="2000" dirty="0"/>
              <a:t>High-quality data can assist marketers to personalize a given message to an audience</a:t>
            </a:r>
          </a:p>
          <a:p>
            <a:pPr lvl="1" indent="-228600"/>
            <a:r>
              <a:rPr lang="en-US" sz="2000" dirty="0"/>
              <a:t>Accessing data on consumers’ conversation can help uncover information that can be useful</a:t>
            </a:r>
          </a:p>
          <a:p>
            <a:pPr lvl="1" indent="-228600"/>
            <a:r>
              <a:rPr lang="en-US" sz="2000" dirty="0"/>
              <a:t>Understanding how online and offline communications interact and coordinating with a digital channels strategy is important</a:t>
            </a:r>
          </a:p>
        </p:txBody>
      </p:sp>
    </p:spTree>
    <p:extLst>
      <p:ext uri="{BB962C8B-B14F-4D97-AF65-F5344CB8AC3E}">
        <p14:creationId xmlns:p14="http://schemas.microsoft.com/office/powerpoint/2010/main" val="85173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896D4-5EAA-3255-D256-A01F30AC6F4C}"/>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Group Discussion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69F7C-DD4B-6104-C25A-6C7F1A16C1C2}"/>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indent="-228600"/>
            <a:r>
              <a:rPr lang="en-US" sz="2200"/>
              <a:t>Sign-up sheet</a:t>
            </a:r>
          </a:p>
          <a:p>
            <a:pPr indent="-228600"/>
            <a:r>
              <a:rPr lang="en-US" sz="2200"/>
              <a:t>Progress Report</a:t>
            </a:r>
          </a:p>
          <a:p>
            <a:pPr lvl="1" indent="-228600"/>
            <a:r>
              <a:rPr lang="en-US" sz="2200"/>
              <a:t>Project Report</a:t>
            </a:r>
          </a:p>
          <a:p>
            <a:pPr indent="-228600"/>
            <a:r>
              <a:rPr lang="en-US" sz="2200"/>
              <a:t>Mid-term Eval</a:t>
            </a:r>
          </a:p>
          <a:p>
            <a:pPr indent="-228600"/>
            <a:r>
              <a:rPr lang="en-US" sz="2200"/>
              <a:t>No class</a:t>
            </a:r>
          </a:p>
        </p:txBody>
      </p:sp>
    </p:spTree>
    <p:extLst>
      <p:ext uri="{BB962C8B-B14F-4D97-AF65-F5344CB8AC3E}">
        <p14:creationId xmlns:p14="http://schemas.microsoft.com/office/powerpoint/2010/main" val="32839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7F35A1-E202-AAA1-2C1A-9FC768C955D1}"/>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a:lnSpc>
                <a:spcPct val="90000"/>
              </a:lnSpc>
              <a:spcBef>
                <a:spcPct val="0"/>
              </a:spcBef>
            </a:pPr>
            <a:r>
              <a:rPr lang="en-US" sz="4800">
                <a:ea typeface="+mj-ea"/>
                <a:cs typeface="+mj-cs"/>
              </a:rPr>
              <a:t>Intel - Summary</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8BC673-65A0-F274-7DBD-5DAED536F7A8}"/>
              </a:ext>
            </a:extLst>
          </p:cNvPr>
          <p:cNvSpPr>
            <a:spLocks noGrp="1"/>
          </p:cNvSpPr>
          <p:nvPr>
            <p:ph sz="quarter" idx="13"/>
          </p:nvPr>
        </p:nvSpPr>
        <p:spPr>
          <a:xfrm>
            <a:off x="5541263" y="457200"/>
            <a:ext cx="6007608" cy="1929384"/>
          </a:xfrm>
        </p:spPr>
        <p:txBody>
          <a:bodyPr vert="horz" lIns="91440" tIns="45720" rIns="91440" bIns="45720" rtlCol="0" anchor="ctr">
            <a:normAutofit/>
          </a:bodyPr>
          <a:lstStyle/>
          <a:p>
            <a:pPr indent="-228600"/>
            <a:r>
              <a:rPr lang="en-US" sz="2200" dirty="0"/>
              <a:t>Can’t trademark numbers</a:t>
            </a:r>
          </a:p>
          <a:p>
            <a:pPr indent="-228600"/>
            <a:r>
              <a:rPr lang="en-US" sz="2200" dirty="0"/>
              <a:t>Broadening decisions beyond </a:t>
            </a:r>
            <a:r>
              <a:rPr lang="en-US" sz="2200" dirty="0" err="1"/>
              <a:t>microprocessing</a:t>
            </a:r>
            <a:r>
              <a:rPr lang="en-US" sz="2200" dirty="0"/>
              <a:t> chips </a:t>
            </a:r>
          </a:p>
          <a:p>
            <a:pPr indent="-228600"/>
            <a:r>
              <a:rPr lang="en-US" sz="2200" dirty="0"/>
              <a:t>Ingredient branding to corporate branding </a:t>
            </a:r>
          </a:p>
        </p:txBody>
      </p:sp>
      <p:pic>
        <p:nvPicPr>
          <p:cNvPr id="7" name="Picture 6">
            <a:extLst>
              <a:ext uri="{FF2B5EF4-FFF2-40B4-BE49-F238E27FC236}">
                <a16:creationId xmlns:a16="http://schemas.microsoft.com/office/drawing/2014/main" id="{61B1C499-3991-B36F-1D10-5CA3DA14C9F1}"/>
              </a:ext>
            </a:extLst>
          </p:cNvPr>
          <p:cNvPicPr>
            <a:picLocks noChangeAspect="1"/>
          </p:cNvPicPr>
          <p:nvPr/>
        </p:nvPicPr>
        <p:blipFill>
          <a:blip r:embed="rId3"/>
          <a:stretch>
            <a:fillRect/>
          </a:stretch>
        </p:blipFill>
        <p:spPr>
          <a:xfrm>
            <a:off x="819212" y="2569464"/>
            <a:ext cx="4762376" cy="3678936"/>
          </a:xfrm>
          <a:prstGeom prst="rect">
            <a:avLst/>
          </a:prstGeom>
        </p:spPr>
      </p:pic>
      <p:pic>
        <p:nvPicPr>
          <p:cNvPr id="5" name="Picture 4">
            <a:extLst>
              <a:ext uri="{FF2B5EF4-FFF2-40B4-BE49-F238E27FC236}">
                <a16:creationId xmlns:a16="http://schemas.microsoft.com/office/drawing/2014/main" id="{7BE4939A-8A96-6E4B-0115-B23359892D15}"/>
              </a:ext>
            </a:extLst>
          </p:cNvPr>
          <p:cNvPicPr>
            <a:picLocks noChangeAspect="1"/>
          </p:cNvPicPr>
          <p:nvPr/>
        </p:nvPicPr>
        <p:blipFill>
          <a:blip r:embed="rId4"/>
          <a:stretch>
            <a:fillRect/>
          </a:stretch>
        </p:blipFill>
        <p:spPr>
          <a:xfrm>
            <a:off x="6254496" y="3499858"/>
            <a:ext cx="5468112" cy="1818147"/>
          </a:xfrm>
          <a:prstGeom prst="rect">
            <a:avLst/>
          </a:prstGeom>
        </p:spPr>
      </p:pic>
    </p:spTree>
    <p:extLst>
      <p:ext uri="{BB962C8B-B14F-4D97-AF65-F5344CB8AC3E}">
        <p14:creationId xmlns:p14="http://schemas.microsoft.com/office/powerpoint/2010/main" val="412344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2AFD-FD90-12AC-8E0F-F96269A24A40}"/>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History of Intel Processors</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The History of Intel Processors">
            <a:hlinkClick r:id="" action="ppaction://media"/>
            <a:extLst>
              <a:ext uri="{FF2B5EF4-FFF2-40B4-BE49-F238E27FC236}">
                <a16:creationId xmlns:a16="http://schemas.microsoft.com/office/drawing/2014/main" id="{F2171F0C-5A7B-464B-1DF5-377EE625FB95}"/>
              </a:ext>
            </a:extLst>
          </p:cNvPr>
          <p:cNvPicPr>
            <a:picLocks noRot="1" noChangeAspect="1"/>
          </p:cNvPicPr>
          <p:nvPr>
            <a:videoFile r:link="rId1"/>
          </p:nvPr>
        </p:nvPicPr>
        <p:blipFill>
          <a:blip r:embed="rId3"/>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8DB6-526B-BD8B-5EB0-0D577ECD1385}"/>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Intel’s Ad</a:t>
            </a:r>
          </a:p>
        </p:txBody>
      </p:sp>
      <p:sp>
        <p:nvSpPr>
          <p:cNvPr id="11" name="Freeform: Shape 10">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Online Media 5" title="Intel Inside Pentium II Homer">
            <a:hlinkClick r:id="" action="ppaction://media"/>
            <a:extLst>
              <a:ext uri="{FF2B5EF4-FFF2-40B4-BE49-F238E27FC236}">
                <a16:creationId xmlns:a16="http://schemas.microsoft.com/office/drawing/2014/main" id="{64C91503-F98D-F1B2-633C-1145F8BD7140}"/>
              </a:ext>
            </a:extLst>
          </p:cNvPr>
          <p:cNvPicPr>
            <a:picLocks noGrp="1" noRot="1" noChangeAspect="1"/>
          </p:cNvPicPr>
          <p:nvPr>
            <p:ph sz="quarter" idx="13"/>
            <a:videoFile r:link="rId1"/>
          </p:nvPr>
        </p:nvPicPr>
        <p:blipFill>
          <a:blip r:embed="rId4"/>
          <a:stretch>
            <a:fillRect/>
          </a:stretch>
        </p:blipFill>
        <p:spPr>
          <a:xfrm>
            <a:off x="6724688" y="1655560"/>
            <a:ext cx="4645152" cy="3483864"/>
          </a:xfrm>
          <a:prstGeom prst="rect">
            <a:avLst/>
          </a:prstGeom>
        </p:spPr>
      </p:pic>
      <p:sp>
        <p:nvSpPr>
          <p:cNvPr id="15" name="Freeform: Shape 14">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1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A983D-3810-5CAA-49D3-2B6D389A4AF4}"/>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Question mark boxes">
            <a:extLst>
              <a:ext uri="{FF2B5EF4-FFF2-40B4-BE49-F238E27FC236}">
                <a16:creationId xmlns:a16="http://schemas.microsoft.com/office/drawing/2014/main" id="{F48877DA-94DF-D67E-F97E-BBD94D682FCE}"/>
              </a:ext>
            </a:extLst>
          </p:cNvPr>
          <p:cNvPicPr>
            <a:picLocks noChangeAspect="1"/>
          </p:cNvPicPr>
          <p:nvPr/>
        </p:nvPicPr>
        <p:blipFill rotWithShape="1">
          <a:blip r:embed="rId2"/>
          <a:srcRect l="24919" r="19038"/>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289F314E-0268-7B42-0083-1C2FDA9C9A11}"/>
              </a:ext>
            </a:extLst>
          </p:cNvPr>
          <p:cNvSpPr>
            <a:spLocks noGrp="1"/>
          </p:cNvSpPr>
          <p:nvPr>
            <p:ph idx="1"/>
          </p:nvPr>
        </p:nvSpPr>
        <p:spPr>
          <a:xfrm>
            <a:off x="6892119" y="2630161"/>
            <a:ext cx="4589491" cy="3332489"/>
          </a:xfrm>
        </p:spPr>
        <p:txBody>
          <a:bodyPr>
            <a:normAutofit/>
          </a:bodyPr>
          <a:lstStyle/>
          <a:p>
            <a:pPr marL="0" indent="0">
              <a:buNone/>
            </a:pPr>
            <a:r>
              <a:rPr lang="en-US" sz="2000" dirty="0"/>
              <a:t>Why is it hard to quantify the advertising effect on sales? </a:t>
            </a:r>
          </a:p>
          <a:p>
            <a:pPr marL="514350" indent="-514350">
              <a:buFont typeface="+mj-lt"/>
              <a:buAutoNum type="alphaUcPeriod"/>
            </a:pPr>
            <a:r>
              <a:rPr lang="en-US" sz="2000" dirty="0"/>
              <a:t>Because it's hard to attribute the reason to buy a product to a particular ad</a:t>
            </a:r>
          </a:p>
          <a:p>
            <a:pPr marL="514350" indent="-514350">
              <a:buFont typeface="+mj-lt"/>
              <a:buAutoNum type="alphaUcPeriod"/>
            </a:pPr>
            <a:r>
              <a:rPr lang="en-US" sz="2000" dirty="0"/>
              <a:t>Because a company can have many advertisements running at the same time.</a:t>
            </a:r>
          </a:p>
          <a:p>
            <a:pPr marL="514350" indent="-514350">
              <a:buFont typeface="+mj-lt"/>
              <a:buAutoNum type="alphaUcPeriod"/>
            </a:pPr>
            <a:r>
              <a:rPr lang="en-US" sz="2000" dirty="0"/>
              <a:t>Both A and B</a:t>
            </a:r>
          </a:p>
        </p:txBody>
      </p:sp>
    </p:spTree>
    <p:extLst>
      <p:ext uri="{BB962C8B-B14F-4D97-AF65-F5344CB8AC3E}">
        <p14:creationId xmlns:p14="http://schemas.microsoft.com/office/powerpoint/2010/main" val="388796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32E7D-055C-7FD4-AA22-BF5A5DC08ECA}"/>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Discussion Questions</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BBBE0B-95E6-20AC-5EA5-B08994B7F282}"/>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What were Intel’s push and pull strategies?</a:t>
            </a:r>
          </a:p>
          <a:p>
            <a:pPr indent="-228600"/>
            <a:r>
              <a:rPr lang="en-US" sz="2200" dirty="0"/>
              <a:t>Why did the Celeron fail? </a:t>
            </a:r>
          </a:p>
          <a:p>
            <a:pPr indent="-228600"/>
            <a:r>
              <a:rPr lang="en-US" sz="2200" dirty="0"/>
              <a:t>Was Intel’s decision to venture outside of its core business (microprocessor) a good decision? </a:t>
            </a:r>
          </a:p>
          <a:p>
            <a:pPr indent="-228600"/>
            <a:r>
              <a:rPr lang="en-US" sz="2200" dirty="0"/>
              <a:t>Was negative reactions from Intel’s investors justified? </a:t>
            </a:r>
          </a:p>
          <a:p>
            <a:pPr indent="-228600"/>
            <a:r>
              <a:rPr lang="en-US" sz="2200" dirty="0"/>
              <a:t>What does the Intel brand mean to consumers today?</a:t>
            </a:r>
          </a:p>
          <a:p>
            <a:pPr indent="-228600"/>
            <a:r>
              <a:rPr lang="en-US" sz="2200" dirty="0"/>
              <a:t>Among recent campaigns (Leap Ahead, Sponsor of Tomorrow, Core i3, i5, i7 renaming), what has worked? What hasn’t? </a:t>
            </a:r>
          </a:p>
        </p:txBody>
      </p:sp>
    </p:spTree>
    <p:extLst>
      <p:ext uri="{BB962C8B-B14F-4D97-AF65-F5344CB8AC3E}">
        <p14:creationId xmlns:p14="http://schemas.microsoft.com/office/powerpoint/2010/main" val="111399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BA43B-149D-39C8-A859-05DF6D62413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Takeaways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0E7E6E-F392-EC0A-4AD5-14EB8295482A}"/>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Should use both push and pull strategies</a:t>
            </a:r>
          </a:p>
          <a:p>
            <a:pPr indent="-228600"/>
            <a:r>
              <a:rPr lang="en-US" sz="2200" dirty="0"/>
              <a:t>Failed products can be because of </a:t>
            </a:r>
          </a:p>
          <a:p>
            <a:pPr lvl="1" indent="-228600"/>
            <a:r>
              <a:rPr lang="en-US" sz="2200" dirty="0"/>
              <a:t>The product itself (brain-dead Pentium)</a:t>
            </a:r>
          </a:p>
          <a:p>
            <a:pPr lvl="1" indent="-228600"/>
            <a:r>
              <a:rPr lang="en-US" sz="2200" dirty="0"/>
              <a:t>Little marketing support</a:t>
            </a:r>
          </a:p>
          <a:p>
            <a:pPr indent="-228600"/>
            <a:r>
              <a:rPr lang="en-US" sz="2200" dirty="0"/>
              <a:t>It’s okay to venture outside your core business during rapid technological changes given that you have enough cash flow. </a:t>
            </a:r>
          </a:p>
          <a:p>
            <a:pPr indent="-228600"/>
            <a:r>
              <a:rPr lang="en-US" sz="2200" dirty="0"/>
              <a:t>It’s not necessary that every new CEO has to introduce changes to a company and paint the old way as old-fashioned (e.g., Leap Ahead campaign by Paul </a:t>
            </a:r>
            <a:r>
              <a:rPr lang="en-US" sz="2200" dirty="0" err="1"/>
              <a:t>Otellini</a:t>
            </a:r>
            <a:r>
              <a:rPr lang="en-US" sz="2200" dirty="0"/>
              <a:t> to have a new logo and slogan). </a:t>
            </a:r>
          </a:p>
        </p:txBody>
      </p:sp>
    </p:spTree>
    <p:extLst>
      <p:ext uri="{BB962C8B-B14F-4D97-AF65-F5344CB8AC3E}">
        <p14:creationId xmlns:p14="http://schemas.microsoft.com/office/powerpoint/2010/main" val="88987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6C7508-E525-C736-5E04-AEAAD90D5911}"/>
              </a:ext>
            </a:extLst>
          </p:cNvPr>
          <p:cNvSpPr>
            <a:spLocks noGrp="1"/>
          </p:cNvSpPr>
          <p:nvPr>
            <p:ph type="title"/>
          </p:nvPr>
        </p:nvSpPr>
        <p:spPr>
          <a:xfrm>
            <a:off x="777240" y="731519"/>
            <a:ext cx="2845191" cy="3237579"/>
          </a:xfrm>
        </p:spPr>
        <p:txBody>
          <a:bodyPr vert="horz" lIns="91440" tIns="45720" rIns="91440" bIns="45720" rtlCol="0" anchor="ctr">
            <a:normAutofit/>
          </a:bodyPr>
          <a:lstStyle/>
          <a:p>
            <a:pPr>
              <a:lnSpc>
                <a:spcPct val="90000"/>
              </a:lnSpc>
              <a:spcBef>
                <a:spcPct val="0"/>
              </a:spcBef>
            </a:pPr>
            <a:r>
              <a:rPr lang="en-US" sz="3800" kern="1200">
                <a:solidFill>
                  <a:srgbClr val="FFFFFF"/>
                </a:solidFill>
                <a:latin typeface="+mj-lt"/>
                <a:ea typeface="+mj-ea"/>
                <a:cs typeface="+mj-cs"/>
              </a:rPr>
              <a:t>Review </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8FC20A-03F4-47CA-09AA-0BF52687A090}"/>
              </a:ext>
            </a:extLst>
          </p:cNvPr>
          <p:cNvSpPr>
            <a:spLocks noGrp="1"/>
          </p:cNvSpPr>
          <p:nvPr>
            <p:ph sz="quarter" idx="13"/>
          </p:nvPr>
        </p:nvSpPr>
        <p:spPr>
          <a:xfrm>
            <a:off x="4379709" y="686862"/>
            <a:ext cx="7037591" cy="5475129"/>
          </a:xfrm>
        </p:spPr>
        <p:txBody>
          <a:bodyPr vert="horz" lIns="91440" tIns="45720" rIns="91440" bIns="45720" rtlCol="0" anchor="ctr">
            <a:normAutofit/>
          </a:bodyPr>
          <a:lstStyle/>
          <a:p>
            <a:pPr indent="-228600"/>
            <a:r>
              <a:rPr lang="en-US" sz="2600" dirty="0"/>
              <a:t>Brand Equity Model</a:t>
            </a:r>
          </a:p>
          <a:p>
            <a:pPr indent="-228600"/>
            <a:r>
              <a:rPr lang="en-US" sz="2600" dirty="0"/>
              <a:t>Case Studies</a:t>
            </a:r>
          </a:p>
          <a:p>
            <a:pPr indent="-228600"/>
            <a:r>
              <a:rPr lang="en-US" sz="2600" dirty="0"/>
              <a:t>Skim brand community articles</a:t>
            </a:r>
          </a:p>
          <a:p>
            <a:pPr indent="-228600"/>
            <a:r>
              <a:rPr lang="en-US" sz="2600" dirty="0"/>
              <a:t>Brand Elements (e.g., ?)</a:t>
            </a:r>
          </a:p>
          <a:p>
            <a:pPr lvl="1" indent="-228600"/>
            <a:r>
              <a:rPr lang="en-US" sz="2600" dirty="0"/>
              <a:t>Counterfeits</a:t>
            </a:r>
          </a:p>
          <a:p>
            <a:pPr indent="-228600"/>
            <a:r>
              <a:rPr lang="en-US" sz="2600" dirty="0"/>
              <a:t>Push vs. Pull Marketing</a:t>
            </a:r>
          </a:p>
          <a:p>
            <a:pPr indent="-228600"/>
            <a:r>
              <a:rPr lang="en-US" sz="2600" dirty="0"/>
              <a:t>Strategic vs. tactical decisions</a:t>
            </a:r>
          </a:p>
        </p:txBody>
      </p:sp>
    </p:spTree>
    <p:extLst>
      <p:ext uri="{BB962C8B-B14F-4D97-AF65-F5344CB8AC3E}">
        <p14:creationId xmlns:p14="http://schemas.microsoft.com/office/powerpoint/2010/main" val="17730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BC73B-D599-9B9F-3DFE-1F8B61E64515}"/>
              </a:ext>
            </a:extLst>
          </p:cNvPr>
          <p:cNvSpPr>
            <a:spLocks noGrp="1"/>
          </p:cNvSpPr>
          <p:nvPr>
            <p:ph type="title"/>
          </p:nvPr>
        </p:nvSpPr>
        <p:spPr>
          <a:xfrm>
            <a:off x="965200" y="1567843"/>
            <a:ext cx="3712224" cy="3714496"/>
          </a:xfrm>
        </p:spPr>
        <p:txBody>
          <a:bodyPr vert="horz" lIns="91440" tIns="45720" rIns="91440" bIns="45720" rtlCol="0" anchor="ctr">
            <a:normAutofit/>
          </a:bodyPr>
          <a:lstStyle/>
          <a:p>
            <a:pPr>
              <a:lnSpc>
                <a:spcPct val="90000"/>
              </a:lnSpc>
              <a:spcBef>
                <a:spcPct val="0"/>
              </a:spcBef>
            </a:pPr>
            <a:r>
              <a:rPr lang="en-US" sz="4800" kern="1200">
                <a:solidFill>
                  <a:schemeClr val="tx1"/>
                </a:solidFill>
                <a:latin typeface="+mj-lt"/>
                <a:ea typeface="+mj-ea"/>
                <a:cs typeface="+mj-cs"/>
              </a:rPr>
              <a:t>Chapter 8</a:t>
            </a:r>
          </a:p>
        </p:txBody>
      </p:sp>
      <p:grpSp>
        <p:nvGrpSpPr>
          <p:cNvPr id="11" name="Group 10">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2"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5" name="Freeform: Shape 14">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8F8306C-F1F8-2AEB-568F-17A5393F5597}"/>
              </a:ext>
            </a:extLst>
          </p:cNvPr>
          <p:cNvSpPr txBox="1"/>
          <p:nvPr/>
        </p:nvSpPr>
        <p:spPr>
          <a:xfrm>
            <a:off x="6209382" y="2096162"/>
            <a:ext cx="3894161" cy="26578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bg1"/>
                </a:solidFill>
              </a:rPr>
              <a:t>Leveraging Secondary Brand Associations to Build Brand Equity</a:t>
            </a:r>
          </a:p>
          <a:p>
            <a:pPr indent="-228600">
              <a:lnSpc>
                <a:spcPct val="90000"/>
              </a:lnSpc>
              <a:spcAft>
                <a:spcPts val="600"/>
              </a:spcAft>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3693560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E2319C-81B3-54A9-D3D1-A38655B64FD2}"/>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Learning Objectives</a:t>
            </a:r>
            <a:endParaRPr lang="en-US" sz="4400">
              <a:ea typeface="+mj-ea"/>
              <a:cs typeface="+mj-cs"/>
            </a:endParaRPr>
          </a:p>
        </p:txBody>
      </p:sp>
      <p:graphicFrame>
        <p:nvGraphicFramePr>
          <p:cNvPr id="5" name="Content Placeholder 2">
            <a:extLst>
              <a:ext uri="{FF2B5EF4-FFF2-40B4-BE49-F238E27FC236}">
                <a16:creationId xmlns:a16="http://schemas.microsoft.com/office/drawing/2014/main" id="{FBDD6AA8-7BA1-BD3A-C443-D33A9584AD77}"/>
              </a:ext>
            </a:extLst>
          </p:cNvPr>
          <p:cNvGraphicFramePr>
            <a:graphicFrameLocks noGrp="1"/>
          </p:cNvGraphicFramePr>
          <p:nvPr>
            <p:ph sz="quarter" idx="13"/>
            <p:extLst>
              <p:ext uri="{D42A27DB-BD31-4B8C-83A1-F6EECF244321}">
                <p14:modId xmlns:p14="http://schemas.microsoft.com/office/powerpoint/2010/main" val="26877863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12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pPr>
            <a:r>
              <a:rPr lang="en-US" sz="2600" kern="1200">
                <a:solidFill>
                  <a:schemeClr val="bg1"/>
                </a:solidFill>
                <a:latin typeface="+mj-lt"/>
                <a:ea typeface="+mj-ea"/>
                <a:cs typeface="+mj-cs"/>
              </a:rPr>
              <a:t>Figure 8-1: Secondary Sources of Brand Knowledge</a:t>
            </a:r>
          </a:p>
        </p:txBody>
      </p:sp>
      <p:pic>
        <p:nvPicPr>
          <p:cNvPr id="4" name="Picture 3" descr="A text box labelled, Brand, appears at the center of the diagram. It is surrounded on 4 sides by text boxes that connect to it with double ended arrows. The text boxes read as follows, beginning at the top and continuing clockwise. Box 1, Other brands. Box 2, Places. Box 3, Things. Box 4, People. Branches extend outward from each of these four text boxes to connect to several additional text boxes. The following 4 text boxes connect by branches to Other Brands. Box 1, Alliances. Box 2, Ingredients. Box 3, Company. Box 4, Extensions. The following 2 text boxes connect by branches to Places. Box 1, Country of origin. Box 2, Online and offline channels. The following 3 text boxes connect by branches to Things. Box 1, Events. Box 2, Causes. Box 3, Third party endorsements. The following 2 text boxes extend by branches to People. Box 1, Employees. Box 2, Endorsers.">
            <a:extLst>
              <a:ext uri="{FF2B5EF4-FFF2-40B4-BE49-F238E27FC236}">
                <a16:creationId xmlns:a16="http://schemas.microsoft.com/office/drawing/2014/main" id="{677B1C26-19F0-4942-9CE2-A0A66FB53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019259"/>
            <a:ext cx="7188199" cy="4816093"/>
          </a:xfrm>
          <a:prstGeom prst="rect">
            <a:avLst/>
          </a:prstGeom>
        </p:spPr>
      </p:pic>
    </p:spTree>
    <p:extLst>
      <p:ext uri="{BB962C8B-B14F-4D97-AF65-F5344CB8AC3E}">
        <p14:creationId xmlns:p14="http://schemas.microsoft.com/office/powerpoint/2010/main" val="3654513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92119" y="891540"/>
            <a:ext cx="4589493" cy="1578308"/>
          </a:xfrm>
        </p:spPr>
        <p:txBody>
          <a:bodyPr vert="horz" lIns="91440" tIns="45720" rIns="91440" bIns="45720" rtlCol="0" anchor="ctr">
            <a:normAutofit/>
          </a:bodyPr>
          <a:lstStyle/>
          <a:p>
            <a:pPr>
              <a:lnSpc>
                <a:spcPct val="90000"/>
              </a:lnSpc>
              <a:spcBef>
                <a:spcPct val="0"/>
              </a:spcBef>
            </a:pPr>
            <a:r>
              <a:rPr lang="en-US" sz="4000">
                <a:ea typeface="+mj-ea"/>
                <a:cs typeface="+mj-cs"/>
              </a:rPr>
              <a:t>Effects on Existing Brand Knowledge</a:t>
            </a:r>
          </a:p>
        </p:txBody>
      </p:sp>
      <p:pic>
        <p:nvPicPr>
          <p:cNvPr id="5" name="Picture 4" descr="Abstract background of mesh on pink">
            <a:extLst>
              <a:ext uri="{FF2B5EF4-FFF2-40B4-BE49-F238E27FC236}">
                <a16:creationId xmlns:a16="http://schemas.microsoft.com/office/drawing/2014/main" id="{2FD80DD4-ED6F-2F4C-08E8-0921FA3F91E2}"/>
              </a:ext>
            </a:extLst>
          </p:cNvPr>
          <p:cNvPicPr>
            <a:picLocks noChangeAspect="1"/>
          </p:cNvPicPr>
          <p:nvPr/>
        </p:nvPicPr>
        <p:blipFill rotWithShape="1">
          <a:blip r:embed="rId3"/>
          <a:srcRect l="23084" r="10412"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sz="quarter" idx="13"/>
          </p:nvPr>
        </p:nvSpPr>
        <p:spPr>
          <a:xfrm>
            <a:off x="6892119" y="2630161"/>
            <a:ext cx="4589491" cy="3332489"/>
          </a:xfrm>
        </p:spPr>
        <p:txBody>
          <a:bodyPr vert="horz" lIns="91440" tIns="45720" rIns="91440" bIns="45720" rtlCol="0">
            <a:normAutofit/>
          </a:bodyPr>
          <a:lstStyle/>
          <a:p>
            <a:pPr indent="-228600"/>
            <a:r>
              <a:rPr lang="en-US" sz="2000" dirty="0"/>
              <a:t>Three important factors in predicting the extent of leverage from linking the brand to another entity:</a:t>
            </a:r>
          </a:p>
          <a:p>
            <a:pPr marL="741600" lvl="1" indent="-228600"/>
            <a:r>
              <a:rPr lang="en-US" sz="2000" dirty="0"/>
              <a:t>Awareness and knowledge of the entity</a:t>
            </a:r>
          </a:p>
          <a:p>
            <a:pPr marL="741600" lvl="1" indent="-228600"/>
            <a:r>
              <a:rPr lang="en-US" sz="2000" dirty="0"/>
              <a:t>Meaningfulness of the knowledge of the entity</a:t>
            </a:r>
          </a:p>
          <a:p>
            <a:pPr marL="741600" lvl="1" indent="-228600"/>
            <a:r>
              <a:rPr lang="en-US" sz="2000" dirty="0"/>
              <a:t>Transferability of the knowledge of the entity</a:t>
            </a:r>
          </a:p>
        </p:txBody>
      </p:sp>
    </p:spTree>
    <p:extLst>
      <p:ext uri="{BB962C8B-B14F-4D97-AF65-F5344CB8AC3E}">
        <p14:creationId xmlns:p14="http://schemas.microsoft.com/office/powerpoint/2010/main" val="113398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8-2: Understanding Transfer of Brand Knowledge</a:t>
            </a:r>
          </a:p>
        </p:txBody>
      </p:sp>
      <p:pic>
        <p:nvPicPr>
          <p:cNvPr id="4" name="Picture 3" descr="The diagram begins at the left and proceeds rightward in 5 stages. Stage 1 is represented by a text box labelled, Brand. Eight arrows extend from the Brand rightward to each of eight components, which are stacked vertically to constitute stage 2. The stage 2 components read as follows. Component 1, awareness. Component 2, attributes. Component 3, Benefits. Component 4, Images. Component 5, Thoughts. Component 6, Feelings. Component 7, Attitudes. Component, Experiences. Double ended arrows extend rightward between each of the components of stage 2 and a text box labelled, Transfer, which constitutes stage 3. Eight double ended arrows extend rightward between transfer and each of eight identical components to stage 2, which are stacked vertically to constitute stage 4. Eight arrows extend leftward to each of these components from stage 5, which is represented by a text box labelled, Other Entity.">
            <a:extLst>
              <a:ext uri="{FF2B5EF4-FFF2-40B4-BE49-F238E27FC236}">
                <a16:creationId xmlns:a16="http://schemas.microsoft.com/office/drawing/2014/main" id="{CA78D916-E69B-48A4-B411-C91A769DA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014" y="1675227"/>
            <a:ext cx="7881971" cy="4394199"/>
          </a:xfrm>
          <a:prstGeom prst="rect">
            <a:avLst/>
          </a:prstGeom>
        </p:spPr>
      </p:pic>
    </p:spTree>
    <p:extLst>
      <p:ext uri="{BB962C8B-B14F-4D97-AF65-F5344CB8AC3E}">
        <p14:creationId xmlns:p14="http://schemas.microsoft.com/office/powerpoint/2010/main" val="3205338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Guidelines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Leveraging secondary brand associations may allow marketers to</a:t>
            </a:r>
          </a:p>
          <a:p>
            <a:pPr lvl="1" indent="-228600"/>
            <a:r>
              <a:rPr lang="en-US" dirty="0"/>
              <a:t>Create or reinforce an important point-of-difference or</a:t>
            </a:r>
          </a:p>
          <a:p>
            <a:pPr lvl="1" indent="-228600"/>
            <a:r>
              <a:rPr lang="en-US" dirty="0"/>
              <a:t>Create or reinforce a necessary or competitive point-of-parity versus competitors</a:t>
            </a:r>
          </a:p>
          <a:p>
            <a:pPr indent="-228600"/>
            <a:r>
              <a:rPr lang="en-US" dirty="0"/>
              <a:t>Commonality leveraging strategy</a:t>
            </a:r>
          </a:p>
          <a:p>
            <a:pPr lvl="1" indent="-228600"/>
            <a:r>
              <a:rPr lang="en-US" dirty="0"/>
              <a:t>Makes sense when consumers have associations to another entity that are congruent with the brand</a:t>
            </a:r>
          </a:p>
          <a:p>
            <a:pPr indent="-228600"/>
            <a:r>
              <a:rPr lang="en-US" dirty="0"/>
              <a:t>Complementarity branding strategy</a:t>
            </a:r>
          </a:p>
          <a:p>
            <a:pPr lvl="1" indent="-228600"/>
            <a:r>
              <a:rPr lang="en-US" dirty="0"/>
              <a:t>Makes sense when entities represent a departure for the brand because there are few if any common or similar associations</a:t>
            </a:r>
          </a:p>
        </p:txBody>
      </p:sp>
    </p:spTree>
    <p:extLst>
      <p:ext uri="{BB962C8B-B14F-4D97-AF65-F5344CB8AC3E}">
        <p14:creationId xmlns:p14="http://schemas.microsoft.com/office/powerpoint/2010/main" val="28076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Company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Existing brands can be related to a corporate or family brand</a:t>
            </a:r>
          </a:p>
          <a:p>
            <a:pPr indent="-228600"/>
            <a:r>
              <a:rPr lang="en-US" altLang="en-US" dirty="0"/>
              <a:t>Corporate or family brand can be a source of brand equity</a:t>
            </a:r>
          </a:p>
          <a:p>
            <a:pPr indent="-228600"/>
            <a:r>
              <a:rPr lang="en-US" altLang="en-US" dirty="0"/>
              <a:t>Leveraging a corporate brand may or may not be useful</a:t>
            </a:r>
          </a:p>
          <a:p>
            <a:pPr indent="-228600"/>
            <a:r>
              <a:rPr lang="en-US" dirty="0"/>
              <a:t>Three main branding options exist for a new product</a:t>
            </a:r>
          </a:p>
          <a:p>
            <a:pPr lvl="1" indent="-228600"/>
            <a:r>
              <a:rPr lang="en-US" dirty="0"/>
              <a:t>Create a new brand</a:t>
            </a:r>
          </a:p>
          <a:p>
            <a:pPr lvl="1" indent="-228600"/>
            <a:r>
              <a:rPr lang="en-US" dirty="0"/>
              <a:t>Adopt or modify an existing brand</a:t>
            </a:r>
          </a:p>
          <a:p>
            <a:pPr lvl="1" indent="-228600"/>
            <a:r>
              <a:rPr lang="en-US" dirty="0"/>
              <a:t>Combine an existing and a new brand</a:t>
            </a:r>
          </a:p>
        </p:txBody>
      </p:sp>
    </p:spTree>
    <p:extLst>
      <p:ext uri="{BB962C8B-B14F-4D97-AF65-F5344CB8AC3E}">
        <p14:creationId xmlns:p14="http://schemas.microsoft.com/office/powerpoint/2010/main" val="40207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Video 44">
            <a:extLst>
              <a:ext uri="{FF2B5EF4-FFF2-40B4-BE49-F238E27FC236}">
                <a16:creationId xmlns:a16="http://schemas.microsoft.com/office/drawing/2014/main" id="{FF3930F2-0248-FB24-A023-CE4B686138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51" name="Rectangle 5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926094" y="554845"/>
            <a:ext cx="4052530" cy="3902673"/>
          </a:xfrm>
        </p:spPr>
        <p:txBody>
          <a:bodyPr anchor="t">
            <a:normAutofit/>
          </a:bodyPr>
          <a:lstStyle/>
          <a:p>
            <a:pPr algn="l"/>
            <a:r>
              <a:rPr lang="en-US" sz="5200" dirty="0">
                <a:solidFill>
                  <a:srgbClr val="FFFFFF"/>
                </a:solidFill>
                <a:latin typeface="+mn-lt"/>
              </a:rPr>
              <a:t>Branding in the Digital Era</a:t>
            </a:r>
          </a:p>
        </p:txBody>
      </p:sp>
      <p:sp>
        <p:nvSpPr>
          <p:cNvPr id="53" name="Rectangle 5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8142051" y="4718033"/>
            <a:ext cx="2851768" cy="1175039"/>
          </a:xfrm>
        </p:spPr>
        <p:txBody>
          <a:bodyPr anchor="b">
            <a:normAutofit/>
          </a:bodyPr>
          <a:lstStyle/>
          <a:p>
            <a:pPr algn="l"/>
            <a:r>
              <a:rPr lang="en-US" dirty="0">
                <a:solidFill>
                  <a:srgbClr val="FFFFFF"/>
                </a:solidFill>
                <a:latin typeface="Franklin Gothic Book" panose="020B0503020102020204" pitchFamily="34" charset="0"/>
              </a:rPr>
              <a:t>Chapter 17</a:t>
            </a:r>
          </a:p>
        </p:txBody>
      </p:sp>
    </p:spTree>
    <p:extLst>
      <p:ext uri="{BB962C8B-B14F-4D97-AF65-F5344CB8AC3E}">
        <p14:creationId xmlns:p14="http://schemas.microsoft.com/office/powerpoint/2010/main" val="3223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mute="1">
                <p:cTn id="12" repeatCount="indefinite" fill="hold" display="0">
                  <p:stCondLst>
                    <p:cond delay="indefinite"/>
                  </p:stCondLst>
                </p:cTn>
                <p:tgtEl>
                  <p:spTgt spid="4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4600">
                <a:ea typeface="+mj-ea"/>
                <a:cs typeface="+mj-cs"/>
              </a:rPr>
              <a:t>Country of Origin and Other Geographic Areas </a:t>
            </a:r>
            <a:r>
              <a:rPr lang="en-US" sz="4600" b="0">
                <a:ea typeface="+mj-ea"/>
                <a:cs typeface="+mj-cs"/>
              </a:rPr>
              <a:t>(1 of 2)</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altLang="en-US" sz="2000"/>
              <a:t>A country of geographic location from which a product originates may</a:t>
            </a:r>
          </a:p>
          <a:p>
            <a:pPr lvl="1" indent="-228600"/>
            <a:r>
              <a:rPr lang="en-US" altLang="en-US" sz="2000"/>
              <a:t>Become linked to the brand</a:t>
            </a:r>
          </a:p>
          <a:p>
            <a:pPr lvl="1" indent="-228600"/>
            <a:r>
              <a:rPr lang="en-US" altLang="en-US" sz="2000"/>
              <a:t>May generate secondary associations</a:t>
            </a:r>
          </a:p>
          <a:p>
            <a:pPr indent="-228600"/>
            <a:r>
              <a:rPr lang="en-US" altLang="en-US" sz="2000"/>
              <a:t>Consumers choose brands originating in different countries based on:</a:t>
            </a:r>
          </a:p>
          <a:p>
            <a:pPr lvl="1" indent="-228600"/>
            <a:r>
              <a:rPr lang="en-US" altLang="en-US" sz="2000"/>
              <a:t>Their beliefs about the quality of certain types of products from certain countries</a:t>
            </a:r>
          </a:p>
          <a:p>
            <a:pPr lvl="1" indent="-228600"/>
            <a:r>
              <a:rPr lang="en-US" altLang="en-US" sz="2000"/>
              <a:t>The image that these brands or products communicate</a:t>
            </a:r>
          </a:p>
        </p:txBody>
      </p:sp>
      <p:pic>
        <p:nvPicPr>
          <p:cNvPr id="7" name="Picture 6" descr="Text&#10;&#10;Description automatically generated">
            <a:extLst>
              <a:ext uri="{FF2B5EF4-FFF2-40B4-BE49-F238E27FC236}">
                <a16:creationId xmlns:a16="http://schemas.microsoft.com/office/drawing/2014/main" id="{214EDA30-6167-DB5A-0F88-6D668ACBC7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63840" y="538836"/>
            <a:ext cx="4014216" cy="30106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B5EC392-4EB3-7DBE-30EC-4A32620832A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31638" y="4079193"/>
            <a:ext cx="3260332" cy="2176272"/>
          </a:xfrm>
          <a:prstGeom prst="rect">
            <a:avLst/>
          </a:prstGeom>
        </p:spPr>
      </p:pic>
    </p:spTree>
    <p:extLst>
      <p:ext uri="{BB962C8B-B14F-4D97-AF65-F5344CB8AC3E}">
        <p14:creationId xmlns:p14="http://schemas.microsoft.com/office/powerpoint/2010/main" val="1302422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4600">
                <a:ea typeface="+mj-ea"/>
                <a:cs typeface="+mj-cs"/>
              </a:rPr>
              <a:t>Country of Origin and Other Geographic Areas </a:t>
            </a:r>
            <a:r>
              <a:rPr lang="en-US" sz="4600" b="0">
                <a:ea typeface="+mj-ea"/>
                <a:cs typeface="+mj-cs"/>
              </a:rPr>
              <a:t>(2 of 2)</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Other geographic associations besides country of origin are possible</a:t>
            </a:r>
          </a:p>
          <a:p>
            <a:pPr lvl="1" indent="-228600"/>
            <a:r>
              <a:rPr lang="en-US" sz="2200" dirty="0"/>
              <a:t>States, regions, cities</a:t>
            </a:r>
          </a:p>
          <a:p>
            <a:pPr indent="-228600"/>
            <a:r>
              <a:rPr lang="en-US" sz="2200" dirty="0"/>
              <a:t>Classic U.S. tourism slogans</a:t>
            </a:r>
          </a:p>
          <a:p>
            <a:pPr lvl="1" indent="-228600"/>
            <a:r>
              <a:rPr lang="en-US" sz="2200" dirty="0"/>
              <a:t>“I Love New York”</a:t>
            </a:r>
          </a:p>
          <a:p>
            <a:pPr lvl="1" indent="-228600"/>
            <a:r>
              <a:rPr lang="en-US" sz="2200" dirty="0"/>
              <a:t>“Virginia Is for Lovers”</a:t>
            </a:r>
          </a:p>
          <a:p>
            <a:pPr lvl="1" indent="-228600"/>
            <a:r>
              <a:rPr lang="en-US" sz="2200" dirty="0"/>
              <a:t>Las Vegas’s “What Happens Here, Stays Here”</a:t>
            </a:r>
            <a:endParaRPr lang="en-US" altLang="en-US" sz="2200" dirty="0"/>
          </a:p>
        </p:txBody>
      </p:sp>
      <p:pic>
        <p:nvPicPr>
          <p:cNvPr id="5" name="Picture 4" descr="Calendar&#10;&#10;Description automatically generated with medium confidence">
            <a:extLst>
              <a:ext uri="{FF2B5EF4-FFF2-40B4-BE49-F238E27FC236}">
                <a16:creationId xmlns:a16="http://schemas.microsoft.com/office/drawing/2014/main" id="{4954F169-F89C-379B-4AA2-B50D07927F5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29847" y="329183"/>
            <a:ext cx="3482202" cy="3429969"/>
          </a:xfrm>
          <a:prstGeom prst="rect">
            <a:avLst/>
          </a:prstGeom>
        </p:spPr>
      </p:pic>
      <p:pic>
        <p:nvPicPr>
          <p:cNvPr id="7" name="Picture 6" descr="A sign with palm trees and a building in the background&#10;&#10;Description automatically generated with low confidence">
            <a:extLst>
              <a:ext uri="{FF2B5EF4-FFF2-40B4-BE49-F238E27FC236}">
                <a16:creationId xmlns:a16="http://schemas.microsoft.com/office/drawing/2014/main" id="{595EBED1-7CF4-0933-9E18-21D573CF90F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31638" y="4079193"/>
            <a:ext cx="3260332" cy="2176272"/>
          </a:xfrm>
          <a:prstGeom prst="rect">
            <a:avLst/>
          </a:prstGeom>
        </p:spPr>
      </p:pic>
      <p:sp>
        <p:nvSpPr>
          <p:cNvPr id="8" name="TextBox 7">
            <a:extLst>
              <a:ext uri="{FF2B5EF4-FFF2-40B4-BE49-F238E27FC236}">
                <a16:creationId xmlns:a16="http://schemas.microsoft.com/office/drawing/2014/main" id="{799CE3CF-6CE7-92E8-6519-34E194CB36EE}"/>
              </a:ext>
            </a:extLst>
          </p:cNvPr>
          <p:cNvSpPr txBox="1"/>
          <p:nvPr/>
        </p:nvSpPr>
        <p:spPr>
          <a:xfrm>
            <a:off x="9165692" y="605541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usgamblingsites.com/news/las-vegas-among-the-highest-major-cities-with-large-unemployment-rat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9903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Channels of Distribution</a:t>
            </a: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1700" dirty="0"/>
              <a:t>Channels of distribution can directly affect the equity of the brands they sell</a:t>
            </a:r>
          </a:p>
          <a:p>
            <a:pPr indent="-228600"/>
            <a:r>
              <a:rPr lang="en-US" altLang="en-US" sz="1700" dirty="0"/>
              <a:t>Retail stores can indirectly affect brand equity through an “image transfer” process</a:t>
            </a:r>
          </a:p>
          <a:p>
            <a:pPr indent="-228600"/>
            <a:r>
              <a:rPr lang="en-US" altLang="en-US" sz="1700" dirty="0"/>
              <a:t>Retailers have their own brand images in consumers’ minds due to the following associations</a:t>
            </a:r>
          </a:p>
          <a:p>
            <a:pPr lvl="1" indent="-228600"/>
            <a:r>
              <a:rPr lang="en-US" altLang="en-US" sz="1700" dirty="0"/>
              <a:t>Product assortment</a:t>
            </a:r>
          </a:p>
          <a:p>
            <a:pPr lvl="1" indent="-228600"/>
            <a:r>
              <a:rPr lang="en-US" altLang="en-US" sz="1700" dirty="0"/>
              <a:t>Pricing and credit policy</a:t>
            </a:r>
          </a:p>
          <a:p>
            <a:pPr lvl="1" indent="-228600"/>
            <a:r>
              <a:rPr lang="en-US" altLang="en-US" sz="1700" dirty="0"/>
              <a:t>Quality of service</a:t>
            </a:r>
          </a:p>
        </p:txBody>
      </p:sp>
      <p:pic>
        <p:nvPicPr>
          <p:cNvPr id="5" name="Picture 4" descr="A picture containing text, indoor, ceiling, furniture&#10;&#10;Description automatically generated">
            <a:extLst>
              <a:ext uri="{FF2B5EF4-FFF2-40B4-BE49-F238E27FC236}">
                <a16:creationId xmlns:a16="http://schemas.microsoft.com/office/drawing/2014/main" id="{9BB4D9E9-2880-C349-54A1-16F22FCDD5C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214" r="238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411E002E-4E53-5EB9-38D7-762603AA1522}"/>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jeepersmedia/1613240074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06561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5" name="Rectangle 719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5000" kern="1200">
                <a:solidFill>
                  <a:schemeClr val="tx1"/>
                </a:solidFill>
                <a:latin typeface="+mj-lt"/>
                <a:ea typeface="+mj-ea"/>
                <a:cs typeface="+mj-cs"/>
              </a:rPr>
              <a:t>Co-Branding </a:t>
            </a:r>
            <a:r>
              <a:rPr lang="en-US" altLang="en-US" sz="5000" b="0" kern="1200">
                <a:solidFill>
                  <a:schemeClr val="tx1"/>
                </a:solidFill>
                <a:latin typeface="+mj-lt"/>
                <a:ea typeface="+mj-ea"/>
                <a:cs typeface="+mj-cs"/>
              </a:rPr>
              <a:t>(1 of 2)</a:t>
            </a:r>
            <a:endParaRPr lang="en-US" sz="5000" b="0" kern="1200">
              <a:solidFill>
                <a:schemeClr val="tx1"/>
              </a:solidFill>
              <a:latin typeface="+mj-lt"/>
              <a:ea typeface="+mj-ea"/>
              <a:cs typeface="+mj-cs"/>
            </a:endParaRPr>
          </a:p>
        </p:txBody>
      </p:sp>
      <p:pic>
        <p:nvPicPr>
          <p:cNvPr id="7172" name="Picture 4" descr="Co-Branding: 13 Tips for Growing Your Brand Through Strategic Partnerships  : Persona Design">
            <a:extLst>
              <a:ext uri="{FF2B5EF4-FFF2-40B4-BE49-F238E27FC236}">
                <a16:creationId xmlns:a16="http://schemas.microsoft.com/office/drawing/2014/main" id="{DAFFEBE9-0BC8-1D71-7C7B-67F9E0A3C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740458"/>
            <a:ext cx="5458968" cy="5377083"/>
          </a:xfrm>
          <a:prstGeom prst="rect">
            <a:avLst/>
          </a:prstGeom>
          <a:noFill/>
          <a:extLst>
            <a:ext uri="{909E8E84-426E-40DD-AFC4-6F175D3DCCD1}">
              <a14:hiddenFill xmlns:a14="http://schemas.microsoft.com/office/drawing/2010/main">
                <a:solidFill>
                  <a:srgbClr val="FFFFFF"/>
                </a:solidFill>
              </a14:hiddenFill>
            </a:ext>
          </a:extLst>
        </p:spPr>
      </p:pic>
      <p:sp>
        <p:nvSpPr>
          <p:cNvPr id="719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2200" dirty="0"/>
              <a:t>When two or more existing brands are combined into a joint product or are marketed together in some fashion</a:t>
            </a:r>
          </a:p>
          <a:p>
            <a:pPr lvl="1" indent="-228600"/>
            <a:r>
              <a:rPr lang="en-US" sz="2200" dirty="0"/>
              <a:t>Also called brand bundling or brand alliances</a:t>
            </a:r>
            <a:endParaRPr lang="en-US" altLang="en-US" sz="2200" dirty="0"/>
          </a:p>
          <a:p>
            <a:pPr lvl="1" indent="-228600"/>
            <a:r>
              <a:rPr lang="en-US" altLang="en-US" sz="2200" dirty="0"/>
              <a:t>Example: Betty Crocker paired with Sunkist Growers to market a lemon chiffon cake mix</a:t>
            </a:r>
          </a:p>
        </p:txBody>
      </p:sp>
    </p:spTree>
    <p:extLst>
      <p:ext uri="{BB962C8B-B14F-4D97-AF65-F5344CB8AC3E}">
        <p14:creationId xmlns:p14="http://schemas.microsoft.com/office/powerpoint/2010/main" val="3286966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1327438"/>
            <a:ext cx="6247722" cy="1461778"/>
          </a:xfrm>
        </p:spPr>
        <p:txBody>
          <a:bodyPr vert="horz" lIns="91440" tIns="45720" rIns="91440" bIns="45720" rtlCol="0" anchor="t">
            <a:normAutofit/>
          </a:bodyPr>
          <a:lstStyle/>
          <a:p>
            <a:pPr>
              <a:lnSpc>
                <a:spcPct val="90000"/>
              </a:lnSpc>
              <a:spcBef>
                <a:spcPct val="0"/>
              </a:spcBef>
            </a:pPr>
            <a:r>
              <a:rPr lang="en-US" altLang="en-US" sz="4400" kern="1200">
                <a:solidFill>
                  <a:schemeClr val="tx1"/>
                </a:solidFill>
                <a:latin typeface="+mj-lt"/>
                <a:ea typeface="+mj-ea"/>
                <a:cs typeface="+mj-cs"/>
              </a:rPr>
              <a:t>Co-Branding </a:t>
            </a:r>
            <a:r>
              <a:rPr lang="en-US" altLang="en-US" sz="4400" b="0" kern="1200">
                <a:solidFill>
                  <a:schemeClr val="tx1"/>
                </a:solidFill>
                <a:latin typeface="+mj-lt"/>
                <a:ea typeface="+mj-ea"/>
                <a:cs typeface="+mj-cs"/>
              </a:rPr>
              <a:t>(2 of 2)</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286934" y="2946169"/>
            <a:ext cx="6247722" cy="3088871"/>
          </a:xfrm>
        </p:spPr>
        <p:txBody>
          <a:bodyPr vert="horz" lIns="91440" tIns="45720" rIns="91440" bIns="45720" rtlCol="0">
            <a:normAutofit/>
          </a:bodyPr>
          <a:lstStyle/>
          <a:p>
            <a:pPr indent="-228600"/>
            <a:r>
              <a:rPr lang="en-US" dirty="0"/>
              <a:t>Brand alliances, such as co-branding, require marketers to ask themselves questions such as:</a:t>
            </a:r>
          </a:p>
          <a:p>
            <a:pPr lvl="1" indent="-228600"/>
            <a:r>
              <a:rPr lang="en-US" dirty="0"/>
              <a:t>What capabilities do we </a:t>
            </a:r>
            <a:r>
              <a:rPr lang="en-US" b="1" dirty="0"/>
              <a:t>not</a:t>
            </a:r>
            <a:r>
              <a:rPr lang="en-US" i="1" dirty="0"/>
              <a:t> </a:t>
            </a:r>
            <a:r>
              <a:rPr lang="en-US" dirty="0"/>
              <a:t>have?</a:t>
            </a:r>
          </a:p>
          <a:p>
            <a:pPr lvl="1" indent="-228600"/>
            <a:r>
              <a:rPr lang="en-US" dirty="0"/>
              <a:t>What resource constraints do we face (people, time, money)?</a:t>
            </a:r>
          </a:p>
          <a:p>
            <a:pPr lvl="1" indent="-228600"/>
            <a:r>
              <a:rPr lang="en-US" altLang="en-US" dirty="0"/>
              <a:t>What growth goals or revenue needs do we have?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938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Ingredient Branding</a:t>
            </a: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Creates brand equity for materials, components, or parts that are contained within other branded products</a:t>
            </a:r>
          </a:p>
          <a:p>
            <a:pPr indent="-228600"/>
            <a:r>
              <a:rPr lang="en-US" altLang="en-US" sz="2200" dirty="0"/>
              <a:t>Branded ingredients are often a signal of quality</a:t>
            </a:r>
          </a:p>
          <a:p>
            <a:pPr indent="-228600"/>
            <a:r>
              <a:rPr lang="en-US" altLang="en-US" sz="2200" dirty="0"/>
              <a:t>Uniformity and predictability of ingredient brands can reduce risks and reassure consumers</a:t>
            </a:r>
          </a:p>
        </p:txBody>
      </p:sp>
      <p:pic>
        <p:nvPicPr>
          <p:cNvPr id="5" name="Picture 4" descr="A picture containing text, displayed&#10;&#10;Description automatically generated">
            <a:extLst>
              <a:ext uri="{FF2B5EF4-FFF2-40B4-BE49-F238E27FC236}">
                <a16:creationId xmlns:a16="http://schemas.microsoft.com/office/drawing/2014/main" id="{01928911-3A20-6AC6-9AE7-C49F75F5A79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66" r="2380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962C192E-6D14-16A2-F812-5F5A7F1A3F1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xpbravo.com/2563/%E5%93%81%E7%89%8C%E7%AD%96%E7%95%A5b2b%E7%94%A2%E6%A5%AD%E5%BE%8C%E5%8F%B0%E8%8B%B1%E9%9B%84%E8%B5%B0%E5%90%91%E5%93%81%E7%89%8C%E8%B7%AF.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12824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Licensing </a:t>
            </a:r>
            <a:r>
              <a:rPr lang="en-US" altLang="en-US" sz="5400" b="0">
                <a:ea typeface="+mj-ea"/>
                <a:cs typeface="+mj-cs"/>
              </a:rPr>
              <a:t>(1 of 3)</a:t>
            </a:r>
            <a:endParaRPr lang="en-US" sz="5400" b="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Creates contractual arrangements whereby firms can use:</a:t>
            </a:r>
          </a:p>
          <a:p>
            <a:pPr lvl="1" indent="-228600"/>
            <a:r>
              <a:rPr lang="en-US" altLang="en-US" sz="2200" dirty="0"/>
              <a:t>Names, logos, and characters of other brands to market their own brands for some fixed fee</a:t>
            </a:r>
          </a:p>
          <a:p>
            <a:pPr indent="-228600"/>
            <a:r>
              <a:rPr lang="en-US" altLang="en-US" sz="2200" dirty="0"/>
              <a:t>Can also provide legal protection for trademarks</a:t>
            </a:r>
          </a:p>
        </p:txBody>
      </p:sp>
      <p:pic>
        <p:nvPicPr>
          <p:cNvPr id="5" name="Picture 4" descr="A picture containing background pattern&#10;&#10;Description automatically generated">
            <a:extLst>
              <a:ext uri="{FF2B5EF4-FFF2-40B4-BE49-F238E27FC236}">
                <a16:creationId xmlns:a16="http://schemas.microsoft.com/office/drawing/2014/main" id="{444F9D62-0CF7-24CD-97B7-AEE95B5D199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460" r="1381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99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6428" y="627564"/>
            <a:ext cx="7474172" cy="1325563"/>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Licensing </a:t>
            </a:r>
            <a:r>
              <a:rPr lang="en-US" altLang="en-US" sz="4400" b="0" kern="1200">
                <a:solidFill>
                  <a:schemeClr val="tx1"/>
                </a:solidFill>
                <a:latin typeface="+mj-lt"/>
                <a:ea typeface="+mj-ea"/>
                <a:cs typeface="+mj-cs"/>
              </a:rPr>
              <a:t>(2 of 3)</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136429" y="2278173"/>
            <a:ext cx="6467867" cy="3450613"/>
          </a:xfrm>
        </p:spPr>
        <p:txBody>
          <a:bodyPr vert="horz" lIns="91440" tIns="45720" rIns="91440" bIns="45720" rtlCol="0" anchor="ctr">
            <a:normAutofit/>
          </a:bodyPr>
          <a:lstStyle/>
          <a:p>
            <a:pPr indent="-228600"/>
            <a:r>
              <a:rPr lang="en-US" dirty="0"/>
              <a:t>One danger in licensing</a:t>
            </a:r>
            <a:endParaRPr lang="en-US"/>
          </a:p>
          <a:p>
            <a:pPr lvl="1" indent="-228600"/>
            <a:r>
              <a:rPr lang="en-US" dirty="0"/>
              <a:t>Manufacturers can get caught up in licensing a brand that might be popular at the moment but is only a fad</a:t>
            </a:r>
            <a:endParaRPr lang="en-US"/>
          </a:p>
          <a:p>
            <a:pPr lvl="2" indent="-228600"/>
            <a:r>
              <a:rPr lang="en-US" dirty="0"/>
              <a:t>May produce short-lived sales</a:t>
            </a:r>
            <a:endParaRPr lang="en-US"/>
          </a:p>
          <a:p>
            <a:pPr indent="-228600"/>
            <a:r>
              <a:rPr lang="en-US" altLang="en-US"/>
              <a:t>Corporate trademark licensing</a:t>
            </a:r>
          </a:p>
          <a:p>
            <a:pPr lvl="1" indent="-228600"/>
            <a:r>
              <a:rPr lang="en-US" altLang="en-US"/>
              <a:t>Licensing of company names, logos, or brands</a:t>
            </a:r>
          </a:p>
          <a:p>
            <a:pPr lvl="1" indent="-228600"/>
            <a:r>
              <a:rPr lang="en-US" altLang="en-US"/>
              <a:t>For use on various, often unrelated products</a:t>
            </a:r>
          </a:p>
        </p:txBody>
      </p:sp>
      <p:sp>
        <p:nvSpPr>
          <p:cNvPr id="2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Warning">
            <a:extLst>
              <a:ext uri="{FF2B5EF4-FFF2-40B4-BE49-F238E27FC236}">
                <a16:creationId xmlns:a16="http://schemas.microsoft.com/office/drawing/2014/main" id="{D44DE251-CEF3-8D6B-B150-87C7E8DF5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176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Licensing </a:t>
            </a:r>
            <a:r>
              <a:rPr lang="en-US" altLang="en-US" sz="5400" b="0" kern="1200">
                <a:solidFill>
                  <a:schemeClr val="tx1"/>
                </a:solidFill>
                <a:latin typeface="+mj-lt"/>
                <a:ea typeface="+mj-ea"/>
                <a:cs typeface="+mj-cs"/>
              </a:rPr>
              <a:t>(3 of 3)</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Firms </a:t>
            </a:r>
            <a:r>
              <a:rPr lang="en-US" altLang="en-US" sz="2200" dirty="0"/>
              <a:t>may license corporate trademarks to:</a:t>
            </a:r>
          </a:p>
          <a:p>
            <a:pPr lvl="1" indent="-228600"/>
            <a:r>
              <a:rPr lang="en-US" altLang="en-US" sz="2200" dirty="0"/>
              <a:t>Generate extra revenue and profits</a:t>
            </a:r>
          </a:p>
          <a:p>
            <a:pPr lvl="1" indent="-228600"/>
            <a:r>
              <a:rPr lang="en-US" altLang="en-US" sz="2200" dirty="0"/>
              <a:t>Protect their trademarks</a:t>
            </a:r>
          </a:p>
          <a:p>
            <a:pPr lvl="1" indent="-228600"/>
            <a:r>
              <a:rPr lang="en-US" altLang="en-US" sz="2200" dirty="0"/>
              <a:t>Increase their brand exposure</a:t>
            </a:r>
          </a:p>
          <a:p>
            <a:pPr lvl="1" indent="-228600"/>
            <a:r>
              <a:rPr lang="en-US" altLang="en-US" sz="2200" dirty="0"/>
              <a:t>Enhance their image</a:t>
            </a:r>
          </a:p>
          <a:p>
            <a:pPr indent="-228600"/>
            <a:r>
              <a:rPr lang="en-US" altLang="en-US" sz="2200" dirty="0"/>
              <a:t>Risk</a:t>
            </a:r>
          </a:p>
          <a:p>
            <a:pPr lvl="1" indent="-228600"/>
            <a:r>
              <a:rPr lang="en-US" altLang="en-US" sz="2200" dirty="0"/>
              <a:t>Product may not live up to the reputation established by the brand</a:t>
            </a:r>
          </a:p>
          <a:p>
            <a:pPr lvl="1" indent="-228600"/>
            <a:r>
              <a:rPr lang="en-US" sz="2200" dirty="0"/>
              <a:t>Inappropriate licensing can delete brand meaning</a:t>
            </a:r>
          </a:p>
          <a:p>
            <a:pPr lvl="1" indent="-228600"/>
            <a:r>
              <a:rPr lang="en-US" sz="2200" dirty="0"/>
              <a:t>Consumers don’t care about the financial arrangements behind a particular product or service</a:t>
            </a:r>
          </a:p>
          <a:p>
            <a:pPr lvl="2" indent="-228600"/>
            <a:r>
              <a:rPr lang="en-US" sz="2200" dirty="0"/>
              <a:t>If the brand is used, the brand promise must be upheld</a:t>
            </a:r>
            <a:endParaRPr lang="en-US" altLang="en-US" sz="2200" dirty="0"/>
          </a:p>
        </p:txBody>
      </p:sp>
    </p:spTree>
    <p:extLst>
      <p:ext uri="{BB962C8B-B14F-4D97-AF65-F5344CB8AC3E}">
        <p14:creationId xmlns:p14="http://schemas.microsoft.com/office/powerpoint/2010/main" val="34536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597"/>
            <a:ext cx="9392421" cy="133084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Celebrity Endorsement </a:t>
            </a:r>
            <a:r>
              <a:rPr lang="en-US" altLang="en-US" sz="4400" b="0" kern="1200">
                <a:solidFill>
                  <a:schemeClr val="tx1"/>
                </a:solidFill>
                <a:latin typeface="+mj-lt"/>
                <a:ea typeface="+mj-ea"/>
                <a:cs typeface="+mj-cs"/>
              </a:rPr>
              <a:t>(1 of 2)</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137034" y="2198362"/>
            <a:ext cx="4958966" cy="3917773"/>
          </a:xfrm>
        </p:spPr>
        <p:txBody>
          <a:bodyPr vert="horz" lIns="91440" tIns="45720" rIns="91440" bIns="45720" rtlCol="0">
            <a:normAutofit/>
          </a:bodyPr>
          <a:lstStyle/>
          <a:p>
            <a:pPr indent="-228600"/>
            <a:r>
              <a:rPr lang="en-US" sz="2000"/>
              <a:t>Using well-known and admired people to promote products</a:t>
            </a:r>
          </a:p>
          <a:p>
            <a:pPr lvl="1" indent="-228600"/>
            <a:r>
              <a:rPr lang="en-US" sz="2000"/>
              <a:t>Widespread phenomenon with a long marketing history</a:t>
            </a:r>
          </a:p>
          <a:p>
            <a:pPr indent="-228600"/>
            <a:r>
              <a:rPr lang="en-US" altLang="en-US" sz="2000"/>
              <a:t>Rationale</a:t>
            </a:r>
          </a:p>
          <a:p>
            <a:pPr lvl="1" indent="-228600"/>
            <a:r>
              <a:rPr lang="en-US" altLang="en-US" sz="2000"/>
              <a:t>A famous person can:</a:t>
            </a:r>
          </a:p>
          <a:p>
            <a:pPr lvl="2" indent="-228600"/>
            <a:r>
              <a:rPr lang="en-US" altLang="en-US" sz="2000"/>
              <a:t>Draw attention to a brand</a:t>
            </a:r>
          </a:p>
          <a:p>
            <a:pPr lvl="2" indent="-228600"/>
            <a:r>
              <a:rPr lang="en-US" altLang="en-US" sz="2000"/>
              <a:t>Shape brand perceptions, by virtue of consumers perceptions of the famous person</a:t>
            </a:r>
          </a:p>
        </p:txBody>
      </p:sp>
      <p:pic>
        <p:nvPicPr>
          <p:cNvPr id="5" name="Picture 4" descr="A picture containing text, person&#10;&#10;Description automatically generated">
            <a:extLst>
              <a:ext uri="{FF2B5EF4-FFF2-40B4-BE49-F238E27FC236}">
                <a16:creationId xmlns:a16="http://schemas.microsoft.com/office/drawing/2014/main" id="{409EC6F5-4524-07E1-A1F9-067BF27FD8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9367" y="2620334"/>
            <a:ext cx="4788505" cy="2885074"/>
          </a:xfrm>
          <a:prstGeom prst="rect">
            <a:avLst/>
          </a:prstGeom>
        </p:spPr>
      </p:pic>
      <p:sp>
        <p:nvSpPr>
          <p:cNvPr id="17"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3019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(1 of 2)</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b="1" dirty="0"/>
              <a:t>7.1</a:t>
            </a:r>
            <a:r>
              <a:rPr lang="en-US" dirty="0"/>
              <a:t> Describe changes in marketing and consumer behavior in a digital era</a:t>
            </a:r>
          </a:p>
          <a:p>
            <a:pPr marL="0" indent="0">
              <a:buNone/>
            </a:pPr>
            <a:r>
              <a:rPr lang="en-US" b="1" dirty="0"/>
              <a:t>7.2</a:t>
            </a:r>
            <a:r>
              <a:rPr lang="en-US" dirty="0"/>
              <a:t> Define brand engagement and understand the brand engagement pyramid and key drivers of brand engagement</a:t>
            </a:r>
          </a:p>
          <a:p>
            <a:pPr marL="0" indent="0">
              <a:buNone/>
            </a:pPr>
            <a:r>
              <a:rPr lang="en-US" b="1" dirty="0"/>
              <a:t>7.3</a:t>
            </a:r>
            <a:r>
              <a:rPr lang="en-US" dirty="0"/>
              <a:t> Understand digital communications and the various options available</a:t>
            </a:r>
          </a:p>
          <a:p>
            <a:pPr marL="0" indent="0">
              <a:buNone/>
            </a:pPr>
            <a:r>
              <a:rPr lang="en-US" b="1" dirty="0"/>
              <a:t>7.4</a:t>
            </a:r>
            <a:r>
              <a:rPr lang="en-US" dirty="0"/>
              <a:t> Define the role of e-mail marketing and Web site optimization as important components of digital marketing strategy</a:t>
            </a:r>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623" y="320675"/>
            <a:ext cx="11407487"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Celebrity Endorsement </a:t>
            </a:r>
            <a:r>
              <a:rPr lang="en-US" altLang="en-US" sz="5400" b="0" kern="1200">
                <a:solidFill>
                  <a:schemeClr val="tx1"/>
                </a:solidFill>
                <a:latin typeface="+mj-lt"/>
                <a:ea typeface="+mj-ea"/>
                <a:cs typeface="+mj-cs"/>
              </a:rPr>
              <a:t>(2 of 2)</a:t>
            </a:r>
            <a:endParaRPr lang="en-US" sz="5400" b="0" kern="120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FC56DEA-9BAF-B49A-0715-8CA27A511103}"/>
              </a:ext>
            </a:extLst>
          </p:cNvPr>
          <p:cNvGraphicFramePr>
            <a:graphicFrameLocks noGrp="1"/>
          </p:cNvGraphicFramePr>
          <p:nvPr>
            <p:ph sz="quarter" idx="13"/>
            <p:extLst>
              <p:ext uri="{D42A27DB-BD31-4B8C-83A1-F6EECF244321}">
                <p14:modId xmlns:p14="http://schemas.microsoft.com/office/powerpoint/2010/main" val="2285321262"/>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697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B69FA5-EA23-4FC6-8AA7-7AEA8028126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714C9FA-0143-43A3-B2D9-26CAAFD9324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19231F9-69F2-416C-BD39-380CFFB98BA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B6FF6C55-7365-4E32-8C14-1F43F8FA6B9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0477D59C-B2C0-4E7A-BC5F-76CC9DF0A9F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D2F3A88-D660-4C3F-8E21-A63364D7DF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200">
                <a:ea typeface="+mj-ea"/>
                <a:cs typeface="+mj-cs"/>
              </a:rPr>
              <a:t>Social Influencers as the New Celebrities</a:t>
            </a:r>
            <a:endParaRPr lang="en-US" sz="420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Rapid growth in the use of social media celebrities for advertising brands</a:t>
            </a:r>
          </a:p>
          <a:p>
            <a:pPr indent="-228600"/>
            <a:r>
              <a:rPr lang="en-US" altLang="en-US" sz="2200" dirty="0"/>
              <a:t>Also noncelebrity or micro-influencers who have considerable sway on social media</a:t>
            </a:r>
          </a:p>
        </p:txBody>
      </p:sp>
      <p:pic>
        <p:nvPicPr>
          <p:cNvPr id="5" name="Picture 4" descr="A picture containing text, person&#10;&#10;Description automatically generated">
            <a:extLst>
              <a:ext uri="{FF2B5EF4-FFF2-40B4-BE49-F238E27FC236}">
                <a16:creationId xmlns:a16="http://schemas.microsoft.com/office/drawing/2014/main" id="{A5154A6F-699E-0E71-DAD1-49AEDA77D09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0664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Sporting Cultural or Other Events</a:t>
            </a:r>
            <a:endParaRPr lang="en-US" sz="460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1700" dirty="0"/>
              <a:t>Events have their own set of associations</a:t>
            </a:r>
          </a:p>
          <a:p>
            <a:pPr lvl="1" indent="-228600"/>
            <a:r>
              <a:rPr lang="en-US" altLang="en-US" sz="1700" dirty="0"/>
              <a:t>May become linked to a sponsoring brand under certain conditions</a:t>
            </a:r>
          </a:p>
          <a:p>
            <a:pPr indent="-228600"/>
            <a:r>
              <a:rPr lang="en-US" altLang="en-US" sz="1700" dirty="0"/>
              <a:t>Contribute to brand equity by</a:t>
            </a:r>
          </a:p>
          <a:p>
            <a:pPr lvl="1" indent="-228600"/>
            <a:r>
              <a:rPr lang="en-US" altLang="en-US" sz="1700" dirty="0"/>
              <a:t>Becoming associated to the brand and improving brand awareness</a:t>
            </a:r>
          </a:p>
          <a:p>
            <a:pPr lvl="1" indent="-228600"/>
            <a:r>
              <a:rPr lang="en-US" altLang="en-US" sz="1700" dirty="0"/>
              <a:t>Adding new associations</a:t>
            </a:r>
          </a:p>
          <a:p>
            <a:pPr lvl="1" indent="-228600"/>
            <a:r>
              <a:rPr lang="en-US" altLang="en-US" sz="1700" dirty="0"/>
              <a:t>Improving the strength, favorability, and uniqueness of existing associations</a:t>
            </a:r>
          </a:p>
        </p:txBody>
      </p:sp>
      <p:pic>
        <p:nvPicPr>
          <p:cNvPr id="5" name="Picture 4" descr="A race car on a track&#10;&#10;Description automatically generated with medium confidence">
            <a:extLst>
              <a:ext uri="{FF2B5EF4-FFF2-40B4-BE49-F238E27FC236}">
                <a16:creationId xmlns:a16="http://schemas.microsoft.com/office/drawing/2014/main" id="{D81B9C68-E423-5349-B984-ACEC07D1276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0116" r="14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015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Third-Party Sources</a:t>
            </a:r>
            <a:endParaRPr lang="en-IN" dirty="0"/>
          </a:p>
        </p:txBody>
      </p:sp>
      <p:sp>
        <p:nvSpPr>
          <p:cNvPr id="3" name="Content Placeholder 2"/>
          <p:cNvSpPr>
            <a:spLocks noGrp="1"/>
          </p:cNvSpPr>
          <p:nvPr>
            <p:ph sz="quarter" idx="13"/>
          </p:nvPr>
        </p:nvSpPr>
        <p:spPr/>
        <p:txBody>
          <a:bodyPr/>
          <a:lstStyle/>
          <a:p>
            <a:r>
              <a:rPr lang="en-US" dirty="0"/>
              <a:t>Marketers can create secondary associations in a number of different ways</a:t>
            </a:r>
          </a:p>
          <a:p>
            <a:pPr lvl="1"/>
            <a:r>
              <a:rPr lang="en-US" dirty="0"/>
              <a:t>By linking the brand to various third-party sources</a:t>
            </a:r>
          </a:p>
          <a:p>
            <a:r>
              <a:rPr lang="en-US" dirty="0"/>
              <a:t>Third-party sources can be especially credible sources</a:t>
            </a:r>
          </a:p>
          <a:p>
            <a:pPr lvl="1"/>
            <a:r>
              <a:rPr lang="en-US" dirty="0"/>
              <a:t>Marketers often feature them in advertising campaigns and selling effort</a:t>
            </a:r>
            <a:endParaRPr lang="en-IN" altLang="en-US" dirty="0"/>
          </a:p>
        </p:txBody>
      </p:sp>
    </p:spTree>
    <p:extLst>
      <p:ext uri="{BB962C8B-B14F-4D97-AF65-F5344CB8AC3E}">
        <p14:creationId xmlns:p14="http://schemas.microsoft.com/office/powerpoint/2010/main" val="3838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(2 of 2)</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b="1" dirty="0"/>
              <a:t>7.5 </a:t>
            </a:r>
            <a:r>
              <a:rPr lang="en-US" dirty="0"/>
              <a:t>Appreciate the pros and cons of various social media channels (e.g., Facebook and Twitter) as digital marketing tools</a:t>
            </a:r>
          </a:p>
          <a:p>
            <a:pPr marL="0" indent="0">
              <a:buNone/>
            </a:pPr>
            <a:r>
              <a:rPr lang="en-US" b="1" dirty="0"/>
              <a:t>7.6 </a:t>
            </a:r>
            <a:r>
              <a:rPr lang="en-US" dirty="0"/>
              <a:t>Understand the developments within mobile marketing</a:t>
            </a:r>
          </a:p>
          <a:p>
            <a:pPr marL="0" indent="0">
              <a:buNone/>
            </a:pPr>
            <a:r>
              <a:rPr lang="en-US" b="1" dirty="0"/>
              <a:t>7.7 </a:t>
            </a:r>
            <a:r>
              <a:rPr lang="en-US" dirty="0"/>
              <a:t>Develop a broad understanding of influencer marketing approaches and how word-of-mouth and social influence occurs and can be managed</a:t>
            </a:r>
          </a:p>
          <a:p>
            <a:pPr marL="0" indent="0">
              <a:buNone/>
            </a:pPr>
            <a:r>
              <a:rPr lang="en-US" b="1" dirty="0"/>
              <a:t>7.8 </a:t>
            </a:r>
            <a:r>
              <a:rPr lang="en-US" dirty="0"/>
              <a:t>Describe content marketing and its role in creating brand awareness and engagement</a:t>
            </a:r>
          </a:p>
          <a:p>
            <a:pPr marL="0" indent="0">
              <a:buNone/>
            </a:pPr>
            <a:r>
              <a:rPr lang="en-US" b="1" dirty="0"/>
              <a:t>7.9 </a:t>
            </a:r>
            <a:r>
              <a:rPr lang="en-US" dirty="0"/>
              <a:t>Describe changes in brand management organizational structure</a:t>
            </a:r>
            <a:endParaRPr lang="en-US" altLang="en-US" dirty="0"/>
          </a:p>
        </p:txBody>
      </p:sp>
    </p:spTree>
    <p:extLst>
      <p:ext uri="{BB962C8B-B14F-4D97-AF65-F5344CB8AC3E}">
        <p14:creationId xmlns:p14="http://schemas.microsoft.com/office/powerpoint/2010/main" val="45422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A picture containing text, person&#10;&#10;Description automatically generated">
            <a:extLst>
              <a:ext uri="{FF2B5EF4-FFF2-40B4-BE49-F238E27FC236}">
                <a16:creationId xmlns:a16="http://schemas.microsoft.com/office/drawing/2014/main" id="{75A9662F-6572-C266-5702-79E5FA8077E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81463" y="1165225"/>
            <a:ext cx="3779838" cy="1957388"/>
          </a:xfrm>
          <a:prstGeom prst="rect">
            <a:avLst/>
          </a:prstGeom>
        </p:spPr>
      </p:pic>
      <p:pic>
        <p:nvPicPr>
          <p:cNvPr id="14" name="Picture 13" descr="Calendar&#10;&#10;Description automatically generated">
            <a:extLst>
              <a:ext uri="{FF2B5EF4-FFF2-40B4-BE49-F238E27FC236}">
                <a16:creationId xmlns:a16="http://schemas.microsoft.com/office/drawing/2014/main" id="{40047383-71EC-4768-2836-2B4A59BDB41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081463" y="3178175"/>
            <a:ext cx="3779838" cy="2511425"/>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88543B16-0335-5FE2-6C6A-077E97E1B93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915275" y="1165225"/>
            <a:ext cx="3394075" cy="2479675"/>
          </a:xfrm>
          <a:prstGeom prst="rect">
            <a:avLst/>
          </a:prstGeom>
        </p:spPr>
      </p:pic>
      <p:pic>
        <p:nvPicPr>
          <p:cNvPr id="7" name="Picture 6" descr="Icon&#10;&#10;Description automatically generated">
            <a:extLst>
              <a:ext uri="{FF2B5EF4-FFF2-40B4-BE49-F238E27FC236}">
                <a16:creationId xmlns:a16="http://schemas.microsoft.com/office/drawing/2014/main" id="{289945F4-4973-1A24-368A-3A4C4D5545C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15275" y="3700463"/>
            <a:ext cx="3394075" cy="1989138"/>
          </a:xfrm>
          <a:prstGeom prst="rect">
            <a:avLst/>
          </a:prstGeom>
        </p:spPr>
      </p:pic>
      <p:sp>
        <p:nvSpPr>
          <p:cNvPr id="2" name="Title 1"/>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altLang="en-US" sz="2600" kern="1200">
                <a:solidFill>
                  <a:srgbClr val="FFFFFF"/>
                </a:solidFill>
                <a:latin typeface="+mj-lt"/>
                <a:ea typeface="+mj-ea"/>
                <a:cs typeface="+mj-cs"/>
              </a:rPr>
              <a:t>Key Issues for Branding in the Digital Era</a:t>
            </a:r>
            <a:endParaRPr lang="en-US" sz="2600" kern="1200">
              <a:solidFill>
                <a:srgbClr val="FFFFFF"/>
              </a:solidFill>
              <a:latin typeface="+mj-lt"/>
              <a:ea typeface="+mj-ea"/>
              <a:cs typeface="+mj-cs"/>
            </a:endParaRPr>
          </a:p>
        </p:txBody>
      </p:sp>
    </p:spTree>
    <p:extLst>
      <p:ext uri="{BB962C8B-B14F-4D97-AF65-F5344CB8AC3E}">
        <p14:creationId xmlns:p14="http://schemas.microsoft.com/office/powerpoint/2010/main" val="140388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2800" kern="1200">
                <a:solidFill>
                  <a:schemeClr val="bg1"/>
                </a:solidFill>
                <a:latin typeface="+mj-lt"/>
                <a:ea typeface="+mj-ea"/>
                <a:cs typeface="+mj-cs"/>
              </a:rPr>
              <a:t>Table 7-1: Key Digital Era Trends with Implications for Branding and Brand Management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sz="1900" dirty="0"/>
              <a:t>Changes in the consumer decision journey</a:t>
            </a:r>
          </a:p>
          <a:p>
            <a:pPr marL="432000" indent="-228600"/>
            <a:r>
              <a:rPr lang="en-US" sz="1900" dirty="0"/>
              <a:t>Sharp increase in buying via online retail channels</a:t>
            </a:r>
          </a:p>
          <a:p>
            <a:pPr marL="432000" indent="-228600"/>
            <a:r>
              <a:rPr lang="en-US" sz="1900" dirty="0"/>
              <a:t>Shift in advertising and promotion expenditures toward digital channels</a:t>
            </a:r>
          </a:p>
          <a:p>
            <a:pPr marL="432000" indent="-228600"/>
            <a:r>
              <a:rPr lang="en-US" sz="1900" dirty="0"/>
              <a:t>The rise of many-to-many communications</a:t>
            </a:r>
          </a:p>
          <a:p>
            <a:pPr marL="432000" indent="-228600"/>
            <a:r>
              <a:rPr lang="en-US" sz="1900" dirty="0"/>
              <a:t>Dramatic increase in consumer touchpoints</a:t>
            </a:r>
          </a:p>
          <a:p>
            <a:pPr marL="432000" indent="-228600"/>
            <a:r>
              <a:rPr lang="en-US" sz="1900" dirty="0"/>
              <a:t>Tremendous increase in data availability</a:t>
            </a:r>
          </a:p>
          <a:p>
            <a:pPr marL="432000" indent="-228600"/>
            <a:r>
              <a:rPr lang="en-US" sz="1900" dirty="0"/>
              <a:t>The use of digital personalization</a:t>
            </a:r>
          </a:p>
          <a:p>
            <a:pPr marL="432000" indent="-228600"/>
            <a:r>
              <a:rPr lang="en-US" sz="1900" dirty="0"/>
              <a:t>A loss of control over the brand message and the co-creation of brand meaning</a:t>
            </a:r>
          </a:p>
          <a:p>
            <a:pPr marL="432000" indent="-228600"/>
            <a:r>
              <a:rPr lang="en-US" sz="1900" dirty="0"/>
              <a:t>The role of user experiences</a:t>
            </a:r>
          </a:p>
          <a:p>
            <a:pPr marL="432000" indent="-228600"/>
            <a:r>
              <a:rPr lang="en-US" sz="1900" dirty="0"/>
              <a:t>The growth of brands as cultural symbols</a:t>
            </a:r>
          </a:p>
        </p:txBody>
      </p:sp>
      <p:sp>
        <p:nvSpPr>
          <p:cNvPr id="4" name="Oval 3">
            <a:extLst>
              <a:ext uri="{FF2B5EF4-FFF2-40B4-BE49-F238E27FC236}">
                <a16:creationId xmlns:a16="http://schemas.microsoft.com/office/drawing/2014/main" id="{F541CBD5-D7F5-343C-5884-3CC1E950E62D}"/>
              </a:ext>
            </a:extLst>
          </p:cNvPr>
          <p:cNvSpPr/>
          <p:nvPr/>
        </p:nvSpPr>
        <p:spPr>
          <a:xfrm>
            <a:off x="9815332" y="2010758"/>
            <a:ext cx="1886673" cy="665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Social Media</a:t>
            </a:r>
          </a:p>
        </p:txBody>
      </p:sp>
      <p:cxnSp>
        <p:nvCxnSpPr>
          <p:cNvPr id="6" name="Straight Arrow Connector 5">
            <a:extLst>
              <a:ext uri="{FF2B5EF4-FFF2-40B4-BE49-F238E27FC236}">
                <a16:creationId xmlns:a16="http://schemas.microsoft.com/office/drawing/2014/main" id="{245217E1-DE83-4FA5-E1C6-85EE65B7A99A}"/>
              </a:ext>
            </a:extLst>
          </p:cNvPr>
          <p:cNvCxnSpPr>
            <a:cxnSpLocks/>
          </p:cNvCxnSpPr>
          <p:nvPr/>
        </p:nvCxnSpPr>
        <p:spPr>
          <a:xfrm flipH="1">
            <a:off x="5960962" y="2343414"/>
            <a:ext cx="38543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312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1356</TotalTime>
  <Words>6168</Words>
  <Application>Microsoft Office PowerPoint</Application>
  <PresentationFormat>Widescreen</PresentationFormat>
  <Paragraphs>559</Paragraphs>
  <Slides>63</Slides>
  <Notes>42</Notes>
  <HiddenSlides>1</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Franklin Gothic Book</vt:lpstr>
      <vt:lpstr>Times New Roman</vt:lpstr>
      <vt:lpstr>Office Theme</vt:lpstr>
      <vt:lpstr>PowerPoint Presentation</vt:lpstr>
      <vt:lpstr>iClicker Question</vt:lpstr>
      <vt:lpstr>IClicker Question</vt:lpstr>
      <vt:lpstr>iClicker Question</vt:lpstr>
      <vt:lpstr>Branding in the Digital Era</vt:lpstr>
      <vt:lpstr>Learning Objectives (1 of 2)</vt:lpstr>
      <vt:lpstr>Learning Objectives (2 of 2)</vt:lpstr>
      <vt:lpstr>Key Issues for Branding in the Digital Era</vt:lpstr>
      <vt:lpstr>Table 7-1: Key Digital Era Trends with Implications for Branding and Brand Management</vt:lpstr>
      <vt:lpstr>Traditional Consumer Decision Journey</vt:lpstr>
      <vt:lpstr>Figure 7-1: Expanded Consumer Decision Journey</vt:lpstr>
      <vt:lpstr>Growth of Online Retailing</vt:lpstr>
      <vt:lpstr>Advertising and Promotions Using Digital Channels</vt:lpstr>
      <vt:lpstr>Figure 7-3: Traditional Marketing: One-to-Many Communications</vt:lpstr>
      <vt:lpstr>Figure 7-4: New Media Environment: Two-Way and Many-to-Many Communications</vt:lpstr>
      <vt:lpstr>Increase in Consumer Touchpoints</vt:lpstr>
      <vt:lpstr>Increase in Data Availability</vt:lpstr>
      <vt:lpstr>Digital Personalization</vt:lpstr>
      <vt:lpstr>Loss of Control over Brand Message and Co-Creation of Brand Meaning</vt:lpstr>
      <vt:lpstr>User Experience Is the Key to Digital Brand Success</vt:lpstr>
      <vt:lpstr>Brands as Cultural Symbols</vt:lpstr>
      <vt:lpstr>Brand Engagement</vt:lpstr>
      <vt:lpstr>Figure 7-6: Brand Engagement Pyramid</vt:lpstr>
      <vt:lpstr>Negative Brand Engagement</vt:lpstr>
      <vt:lpstr>Digital Communications (1 of 2)</vt:lpstr>
      <vt:lpstr>Digital Marketing Trifecta</vt:lpstr>
      <vt:lpstr>Figure 7-7: Summary of Digital Marketing Communication Channels</vt:lpstr>
      <vt:lpstr>Digital Communications (2 of 2)</vt:lpstr>
      <vt:lpstr>Overview of Social Media Paid Channels (1 of 2)</vt:lpstr>
      <vt:lpstr>Overview of Social Media Paid Channels (2 of 2)</vt:lpstr>
      <vt:lpstr>New Avenue? </vt:lpstr>
      <vt:lpstr>Mobile Marketing</vt:lpstr>
      <vt:lpstr>Influencer Marketing and Social Media Celebrities</vt:lpstr>
      <vt:lpstr>Content Marketing</vt:lpstr>
      <vt:lpstr>Brand Management Structure</vt:lpstr>
      <vt:lpstr>Group Discussion</vt:lpstr>
      <vt:lpstr>Intel - Summary</vt:lpstr>
      <vt:lpstr>History of Intel Processors</vt:lpstr>
      <vt:lpstr>Intel’s Ad</vt:lpstr>
      <vt:lpstr>Discussion Questions</vt:lpstr>
      <vt:lpstr>Takeaways</vt:lpstr>
      <vt:lpstr>Review </vt:lpstr>
      <vt:lpstr>Chapter 8</vt:lpstr>
      <vt:lpstr>Learning Objectives</vt:lpstr>
      <vt:lpstr>Figure 8-1: Secondary Sources of Brand Knowledge</vt:lpstr>
      <vt:lpstr>Effects on Existing Brand Knowledge</vt:lpstr>
      <vt:lpstr>Figure 8-2: Understanding Transfer of Brand Knowledge</vt:lpstr>
      <vt:lpstr>Guidelines</vt:lpstr>
      <vt:lpstr>Company</vt:lpstr>
      <vt:lpstr>Country of Origin and Other Geographic Areas (1 of 2)</vt:lpstr>
      <vt:lpstr>Country of Origin and Other Geographic Areas (2 of 2)</vt:lpstr>
      <vt:lpstr>Channels of Distribution</vt:lpstr>
      <vt:lpstr>Co-Branding (1 of 2)</vt:lpstr>
      <vt:lpstr>Co-Branding (2 of 2)</vt:lpstr>
      <vt:lpstr>Ingredient Branding</vt:lpstr>
      <vt:lpstr>Licensing (1 of 3)</vt:lpstr>
      <vt:lpstr>Licensing (2 of 3)</vt:lpstr>
      <vt:lpstr>Licensing (3 of 3)</vt:lpstr>
      <vt:lpstr>Celebrity Endorsement (1 of 2)</vt:lpstr>
      <vt:lpstr>Celebrity Endorsement (2 of 2)</vt:lpstr>
      <vt:lpstr>Social Influencers as the New Celebrities</vt:lpstr>
      <vt:lpstr>Sporting Cultural or Other Events</vt:lpstr>
      <vt:lpstr>Third-Party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in the Digital Era</dc:title>
  <dc:creator>Nguyen, Mike (MU-Student)</dc:creator>
  <cp:lastModifiedBy>Nguyen, Mike (MU-Student)</cp:lastModifiedBy>
  <cp:revision>7</cp:revision>
  <dcterms:created xsi:type="dcterms:W3CDTF">2022-10-16T22:30:04Z</dcterms:created>
  <dcterms:modified xsi:type="dcterms:W3CDTF">2022-10-17T21:06:16Z</dcterms:modified>
</cp:coreProperties>
</file>